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0" r:id="rId4"/>
    <p:sldId id="258" r:id="rId5"/>
    <p:sldId id="259" r:id="rId6"/>
    <p:sldId id="260" r:id="rId7"/>
    <p:sldId id="262" r:id="rId8"/>
    <p:sldId id="263" r:id="rId9"/>
    <p:sldId id="261" r:id="rId10"/>
    <p:sldId id="265" r:id="rId11"/>
    <p:sldId id="266" r:id="rId12"/>
    <p:sldId id="267" r:id="rId13"/>
    <p:sldId id="268" r:id="rId14"/>
    <p:sldId id="264" r:id="rId15"/>
    <p:sldId id="269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E59DC-07A3-49EB-BC9A-5D012F9E1DED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0CD96-EE44-4E6B-97BE-3402C84044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355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0CD96-EE44-4E6B-97BE-3402C8404432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1411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0CD96-EE44-4E6B-97BE-3402C8404432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10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0CD96-EE44-4E6B-97BE-3402C8404432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4658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0CD96-EE44-4E6B-97BE-3402C8404432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2329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0CD96-EE44-4E6B-97BE-3402C8404432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1629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0CD96-EE44-4E6B-97BE-3402C8404432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4569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0CD96-EE44-4E6B-97BE-3402C8404432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194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0CD96-EE44-4E6B-97BE-3402C8404432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66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0CD96-EE44-4E6B-97BE-3402C8404432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8734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0CD96-EE44-4E6B-97BE-3402C8404432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4737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0CD96-EE44-4E6B-97BE-3402C8404432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0210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4496BE-0061-5708-50D7-F68155B86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808B7A4-CEAD-6C3E-F97C-B022BF4D47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E2050C-98D9-55E3-7049-C44DE989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6B4C-DBE3-402A-9ABC-D93CDF7FC5A5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5E282D-9C03-2AA6-FDA8-B0DA35A40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CCA610-61D4-7066-506E-EB1DBE1AE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61F2-9A8A-465E-87C1-82E6D89650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65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DC530-751C-530B-3ACC-497A51448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67F80DC-663D-E05E-696D-8C414C41B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F7810C-C929-7D8B-E21E-ADFC7FBE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6B4C-DBE3-402A-9ABC-D93CDF7FC5A5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62B8F0-D23A-0A48-865D-7AAE2DBA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C0F12A-2768-1E72-021F-53BAA9B0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61F2-9A8A-465E-87C1-82E6D89650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0991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BA9E73E-86D9-2162-A1D7-F20B70616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5A3F31C-D6FB-15F7-794A-E961158A1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B94E87-C68E-3B2A-BA70-06795D616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6B4C-DBE3-402A-9ABC-D93CDF7FC5A5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7D39B1-76AB-B4B6-211B-EC86FD70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6DDF6B-886E-529C-C7BA-CC9B8F2D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61F2-9A8A-465E-87C1-82E6D89650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6559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A9FC78-958C-49C5-5550-3E74552B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25A6F2-C622-2D89-82B2-85B2C0A7A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A3076B-416A-AE74-96A4-329A4CC8C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6B4C-DBE3-402A-9ABC-D93CDF7FC5A5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705429-9828-45D6-A989-BD1CB6AA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05EFD4-200E-65DD-489D-0222D310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61F2-9A8A-465E-87C1-82E6D89650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030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D7C5F9-1FB2-7214-2EF9-89AD6682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B6648D-55EB-1880-9238-298D85297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FD834A-0599-ED96-0E23-887791AFE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6B4C-DBE3-402A-9ABC-D93CDF7FC5A5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BB4E77-1A55-0122-0F4E-D61409C8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AF4EEE-EEF0-C6C2-738E-8DBADB0A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61F2-9A8A-465E-87C1-82E6D89650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608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3CF338-DA97-8722-E590-0E7DBFF6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9B04D3-73F3-B94A-0FD3-5E45C6E14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FDBB872-F3BA-83DD-7F8B-B0E878379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C049E3-C5BC-65F0-B7F5-4A12F7BD6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6B4C-DBE3-402A-9ABC-D93CDF7FC5A5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A629DB2-1836-0892-0762-834800BF2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E1FFB2-5723-A494-A7FD-59C2617A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61F2-9A8A-465E-87C1-82E6D89650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6379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64A0D3-B9F4-EE78-1630-2F26D157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59BC62-80E0-5619-7870-9221618AE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7AF8703-7886-8722-7C84-A6E453F46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0E28C31-C52B-230B-B2B3-AEF6AF80B2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65E81E6-36EE-B04F-4E78-17094DAAE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C232E2D-A405-7F28-76C9-3DF9E3F0A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6B4C-DBE3-402A-9ABC-D93CDF7FC5A5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B76602E-9542-2B5D-6C25-5BB4A588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C239987-6405-C5AC-24DC-BC808559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61F2-9A8A-465E-87C1-82E6D89650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113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554E49-9917-901A-B11C-A9816528C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E12D4F5-0DB5-636E-4359-0BA6CFA46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6B4C-DBE3-402A-9ABC-D93CDF7FC5A5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ABF7C7E-AFC5-2262-7A53-EC525A860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736072D-F472-0315-BB47-F8158890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61F2-9A8A-465E-87C1-82E6D89650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516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8D4FF3F-E339-CC54-A330-7817DD985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6B4C-DBE3-402A-9ABC-D93CDF7FC5A5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FFB241D-D87B-4C80-0850-0C4E4744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FEAF2E-1923-2E20-78BD-FA145B911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61F2-9A8A-465E-87C1-82E6D89650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944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3F4E25-3E18-A393-7AB9-9E3C0A7CC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3DBB64-8803-0D5C-FE1A-B3E8967F2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04B81EE-20BC-A26E-2F63-1D51CAA6D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F99BCD9-19C5-5AD4-8A47-6C91C9B4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6B4C-DBE3-402A-9ABC-D93CDF7FC5A5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4050FB4-DFAD-42D1-ED01-5FA93086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611BE6C-A705-BD6F-B56C-C297BF00A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61F2-9A8A-465E-87C1-82E6D89650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23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5C103B-B13C-B02F-84E2-C6509AF4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733C593-82E2-EA10-2033-7512C032B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F6455B1-57B0-803D-FCF0-72967470F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5A16CE9-CC3E-0548-88DE-75E861BDF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66B4C-DBE3-402A-9ABC-D93CDF7FC5A5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FAD3726-5537-A5B7-0D13-9A6987D92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DE2E51C-DBB7-D449-DE11-0E8E19297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561F2-9A8A-465E-87C1-82E6D89650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687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4F9BCBF-A75B-DC38-0F9A-4D3DB3E6F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5CF827-7A05-45E5-A24D-EEAD52335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A35605-3DF6-477E-BCA4-A6101701E9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66B4C-DBE3-402A-9ABC-D93CDF7FC5A5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D22EAC-DB30-3E31-5C84-20B87E994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241D6C-7984-FC84-38A5-41AD56D68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561F2-9A8A-465E-87C1-82E6D89650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1153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z-inde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2BF6DEE-B955-9D88-1507-06223224A2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4" b="10019"/>
          <a:stretch/>
        </p:blipFill>
        <p:spPr>
          <a:xfrm>
            <a:off x="2727960" y="-1"/>
            <a:ext cx="9464040" cy="6878921"/>
          </a:xfrm>
          <a:prstGeom prst="rect">
            <a:avLst/>
          </a:prstGeom>
        </p:spPr>
      </p:pic>
      <p:sp>
        <p:nvSpPr>
          <p:cNvPr id="6" name="Dati 5">
            <a:extLst>
              <a:ext uri="{FF2B5EF4-FFF2-40B4-BE49-F238E27FC236}">
                <a16:creationId xmlns:a16="http://schemas.microsoft.com/office/drawing/2014/main" id="{6DB5C9A6-DEB7-61F1-4BF0-558E6743F4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2349910" y="0"/>
            <a:ext cx="11425084" cy="6858000"/>
          </a:xfrm>
          <a:prstGeom prst="flowChartInputOutp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C33D3AD-F4C6-8CF4-CDEE-E8170220E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264" y="3602039"/>
            <a:ext cx="9144000" cy="1655762"/>
          </a:xfrm>
        </p:spPr>
        <p:txBody>
          <a:bodyPr>
            <a:norm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WEB PROGRAMMING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9408A1-8CA8-BA13-67D4-AB1A1CE7A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24000" y="1600199"/>
            <a:ext cx="9144000" cy="2192440"/>
          </a:xfrm>
        </p:spPr>
        <p:txBody>
          <a:bodyPr>
            <a:normAutofit/>
          </a:bodyPr>
          <a:lstStyle/>
          <a:p>
            <a:r>
              <a:rPr lang="it-IT" sz="11500" dirty="0">
                <a:solidFill>
                  <a:schemeClr val="bg1"/>
                </a:solidFill>
              </a:rPr>
              <a:t>MHW1</a:t>
            </a:r>
          </a:p>
        </p:txBody>
      </p:sp>
    </p:spTree>
    <p:extLst>
      <p:ext uri="{BB962C8B-B14F-4D97-AF65-F5344CB8AC3E}">
        <p14:creationId xmlns:p14="http://schemas.microsoft.com/office/powerpoint/2010/main" val="128293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magine 33" descr="Immagine che contiene testo, monitor, schermata, schermo/paravento&#10;&#10;Descrizione generata automaticamente">
            <a:extLst>
              <a:ext uri="{FF2B5EF4-FFF2-40B4-BE49-F238E27FC236}">
                <a16:creationId xmlns:a16="http://schemas.microsoft.com/office/drawing/2014/main" id="{759424EA-F727-8C52-8CE4-862B70EE4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33" y="2102112"/>
            <a:ext cx="8244468" cy="3861333"/>
          </a:xfrm>
          <a:prstGeom prst="rect">
            <a:avLst/>
          </a:prstGeom>
        </p:spPr>
      </p:pic>
      <p:sp>
        <p:nvSpPr>
          <p:cNvPr id="4" name="Parallelogramma 3">
            <a:extLst>
              <a:ext uri="{FF2B5EF4-FFF2-40B4-BE49-F238E27FC236}">
                <a16:creationId xmlns:a16="http://schemas.microsoft.com/office/drawing/2014/main" id="{44096AD8-8CF6-5F20-945B-1EF1F1C85B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7374" y="0"/>
            <a:ext cx="1661652" cy="1750142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856DE8-6B81-8F80-2D05-E31DD21D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>
                <a:solidFill>
                  <a:schemeClr val="bg1"/>
                </a:solidFill>
              </a:rPr>
              <a:t>2.</a:t>
            </a:r>
            <a:r>
              <a:rPr lang="it-IT" sz="4800" dirty="0"/>
              <a:t> </a:t>
            </a:r>
            <a:r>
              <a:rPr lang="it-IT" sz="4800" u="sng" dirty="0"/>
              <a:t>Ha le specifiche richieste?</a:t>
            </a:r>
            <a:endParaRPr lang="it-IT" u="sng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31C620-654D-CA08-B240-C8E6ADCCD3EF}"/>
              </a:ext>
            </a:extLst>
          </p:cNvPr>
          <p:cNvSpPr txBox="1"/>
          <p:nvPr/>
        </p:nvSpPr>
        <p:spPr>
          <a:xfrm flipH="1">
            <a:off x="1669026" y="1321356"/>
            <a:ext cx="386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2. Misure delle sezioni</a:t>
            </a:r>
          </a:p>
        </p:txBody>
      </p:sp>
      <p:sp>
        <p:nvSpPr>
          <p:cNvPr id="6" name="Parentesi graffa chiusa 5">
            <a:extLst>
              <a:ext uri="{FF2B5EF4-FFF2-40B4-BE49-F238E27FC236}">
                <a16:creationId xmlns:a16="http://schemas.microsoft.com/office/drawing/2014/main" id="{BB80C4B1-68AE-C1D9-4BF2-3D39E3D2B856}"/>
              </a:ext>
            </a:extLst>
          </p:cNvPr>
          <p:cNvSpPr/>
          <p:nvPr/>
        </p:nvSpPr>
        <p:spPr>
          <a:xfrm flipH="1">
            <a:off x="1095210" y="2102112"/>
            <a:ext cx="733589" cy="1829478"/>
          </a:xfrm>
          <a:prstGeom prst="rightBrace">
            <a:avLst>
              <a:gd name="adj1" fmla="val 47341"/>
              <a:gd name="adj2" fmla="val 5052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23C89FA-DBDD-B560-5054-764E7C56A3EE}"/>
              </a:ext>
            </a:extLst>
          </p:cNvPr>
          <p:cNvSpPr txBox="1"/>
          <p:nvPr/>
        </p:nvSpPr>
        <p:spPr>
          <a:xfrm>
            <a:off x="422787" y="2832185"/>
            <a:ext cx="83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500px</a:t>
            </a:r>
          </a:p>
        </p:txBody>
      </p:sp>
      <p:sp>
        <p:nvSpPr>
          <p:cNvPr id="12" name="Parentesi quadra chiusa 11">
            <a:extLst>
              <a:ext uri="{FF2B5EF4-FFF2-40B4-BE49-F238E27FC236}">
                <a16:creationId xmlns:a16="http://schemas.microsoft.com/office/drawing/2014/main" id="{25BB8A01-87DA-F2AD-6741-F9214CBCB7AA}"/>
              </a:ext>
            </a:extLst>
          </p:cNvPr>
          <p:cNvSpPr/>
          <p:nvPr/>
        </p:nvSpPr>
        <p:spPr>
          <a:xfrm rot="16200000" flipH="1">
            <a:off x="5558530" y="1684720"/>
            <a:ext cx="723840" cy="2789499"/>
          </a:xfrm>
          <a:prstGeom prst="rightBracket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FFC26B4-D2FA-A3E2-2781-110D48700AFD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6096000" y="3441390"/>
            <a:ext cx="4078146" cy="794944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6EFE4BB-BF99-7DDD-E28A-235E6A6CEB97}"/>
              </a:ext>
            </a:extLst>
          </p:cNvPr>
          <p:cNvSpPr txBox="1"/>
          <p:nvPr/>
        </p:nvSpPr>
        <p:spPr>
          <a:xfrm>
            <a:off x="10174146" y="4051668"/>
            <a:ext cx="150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4"/>
                </a:solidFill>
              </a:rPr>
              <a:t>Width: 780px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D8943080-9692-527B-8305-4626B29BCFDD}"/>
              </a:ext>
            </a:extLst>
          </p:cNvPr>
          <p:cNvSpPr/>
          <p:nvPr/>
        </p:nvSpPr>
        <p:spPr>
          <a:xfrm>
            <a:off x="3333509" y="4947576"/>
            <a:ext cx="94438" cy="9836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F7988278-9C3A-760C-1EEE-439E3019A8C0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1481559" y="5319311"/>
            <a:ext cx="1851950" cy="120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5810DF8-1C50-0B4E-6534-6DCDACF95D98}"/>
              </a:ext>
            </a:extLst>
          </p:cNvPr>
          <p:cNvSpPr txBox="1"/>
          <p:nvPr/>
        </p:nvSpPr>
        <p:spPr>
          <a:xfrm>
            <a:off x="943559" y="5124620"/>
            <a:ext cx="66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40px</a:t>
            </a:r>
          </a:p>
        </p:txBody>
      </p:sp>
      <p:sp>
        <p:nvSpPr>
          <p:cNvPr id="40" name="Parentesi graffa chiusa 39">
            <a:extLst>
              <a:ext uri="{FF2B5EF4-FFF2-40B4-BE49-F238E27FC236}">
                <a16:creationId xmlns:a16="http://schemas.microsoft.com/office/drawing/2014/main" id="{8E071063-AF13-A225-B63D-8740EABC7115}"/>
              </a:ext>
            </a:extLst>
          </p:cNvPr>
          <p:cNvSpPr/>
          <p:nvPr/>
        </p:nvSpPr>
        <p:spPr>
          <a:xfrm>
            <a:off x="10012101" y="2111468"/>
            <a:ext cx="412266" cy="36933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C2AE3B6-A284-6D82-5D9F-4A35517DE187}"/>
              </a:ext>
            </a:extLst>
          </p:cNvPr>
          <p:cNvSpPr txBox="1"/>
          <p:nvPr/>
        </p:nvSpPr>
        <p:spPr>
          <a:xfrm>
            <a:off x="10424367" y="1972968"/>
            <a:ext cx="150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/>
                </a:solidFill>
              </a:rPr>
              <a:t>Width: 100%</a:t>
            </a:r>
          </a:p>
          <a:p>
            <a:r>
              <a:rPr lang="it-IT" dirty="0">
                <a:solidFill>
                  <a:schemeClr val="accent2"/>
                </a:solidFill>
              </a:rPr>
              <a:t>Height: 10%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76CE71D4-D86E-AE00-8D96-7B8072CD1A7C}"/>
              </a:ext>
            </a:extLst>
          </p:cNvPr>
          <p:cNvSpPr/>
          <p:nvPr/>
        </p:nvSpPr>
        <p:spPr>
          <a:xfrm>
            <a:off x="3427947" y="5116055"/>
            <a:ext cx="5218342" cy="808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2BB9E728-32B5-EB7E-A78F-EB4FE61EC783}"/>
              </a:ext>
            </a:extLst>
          </p:cNvPr>
          <p:cNvCxnSpPr>
            <a:stCxn id="42" idx="3"/>
          </p:cNvCxnSpPr>
          <p:nvPr/>
        </p:nvCxnSpPr>
        <p:spPr>
          <a:xfrm>
            <a:off x="8646289" y="5156490"/>
            <a:ext cx="1778078" cy="5498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FD24ABB-AF84-0698-3432-6E19353042D9}"/>
              </a:ext>
            </a:extLst>
          </p:cNvPr>
          <p:cNvSpPr txBox="1"/>
          <p:nvPr/>
        </p:nvSpPr>
        <p:spPr>
          <a:xfrm>
            <a:off x="10424367" y="5521653"/>
            <a:ext cx="73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20px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D3E3C3B0-70B7-9CD9-0107-56CE3BF5AE0B}"/>
              </a:ext>
            </a:extLst>
          </p:cNvPr>
          <p:cNvCxnSpPr>
            <a:cxnSpLocks/>
          </p:cNvCxnSpPr>
          <p:nvPr/>
        </p:nvCxnSpPr>
        <p:spPr>
          <a:xfrm>
            <a:off x="5889867" y="3743960"/>
            <a:ext cx="13093" cy="36576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Rettangolo 49">
            <a:extLst>
              <a:ext uri="{FF2B5EF4-FFF2-40B4-BE49-F238E27FC236}">
                <a16:creationId xmlns:a16="http://schemas.microsoft.com/office/drawing/2014/main" id="{FF0A408D-8299-C6F1-8D07-93D24BC24091}"/>
              </a:ext>
            </a:extLst>
          </p:cNvPr>
          <p:cNvSpPr/>
          <p:nvPr/>
        </p:nvSpPr>
        <p:spPr>
          <a:xfrm>
            <a:off x="5653151" y="4089110"/>
            <a:ext cx="473432" cy="1472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/>
              <a:t>100px</a:t>
            </a:r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B1472C96-459E-8ACA-A1A5-4BB9B24F11F4}"/>
              </a:ext>
            </a:extLst>
          </p:cNvPr>
          <p:cNvCxnSpPr/>
          <p:nvPr/>
        </p:nvCxnSpPr>
        <p:spPr>
          <a:xfrm flipV="1">
            <a:off x="5677662" y="3743960"/>
            <a:ext cx="0" cy="1828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tangolo 52">
            <a:extLst>
              <a:ext uri="{FF2B5EF4-FFF2-40B4-BE49-F238E27FC236}">
                <a16:creationId xmlns:a16="http://schemas.microsoft.com/office/drawing/2014/main" id="{EEA84059-774C-2870-5D03-5D57E079503C}"/>
              </a:ext>
            </a:extLst>
          </p:cNvPr>
          <p:cNvSpPr/>
          <p:nvPr/>
        </p:nvSpPr>
        <p:spPr>
          <a:xfrm>
            <a:off x="5462588" y="3603289"/>
            <a:ext cx="411987" cy="1472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/>
              <a:t>50 px</a:t>
            </a:r>
          </a:p>
        </p:txBody>
      </p:sp>
      <p:sp>
        <p:nvSpPr>
          <p:cNvPr id="54" name="Parentesi graffa aperta 53">
            <a:extLst>
              <a:ext uri="{FF2B5EF4-FFF2-40B4-BE49-F238E27FC236}">
                <a16:creationId xmlns:a16="http://schemas.microsoft.com/office/drawing/2014/main" id="{8E54E750-E749-6B73-734C-2B46798AB1E8}"/>
              </a:ext>
            </a:extLst>
          </p:cNvPr>
          <p:cNvSpPr/>
          <p:nvPr/>
        </p:nvSpPr>
        <p:spPr>
          <a:xfrm rot="16200000">
            <a:off x="5752683" y="4200517"/>
            <a:ext cx="562707" cy="3828424"/>
          </a:xfrm>
          <a:prstGeom prst="leftBrace">
            <a:avLst>
              <a:gd name="adj1" fmla="val 90476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328F2EFA-6521-995B-501C-855B79C10BC4}"/>
              </a:ext>
            </a:extLst>
          </p:cNvPr>
          <p:cNvSpPr txBox="1"/>
          <p:nvPr/>
        </p:nvSpPr>
        <p:spPr>
          <a:xfrm>
            <a:off x="4843306" y="6303878"/>
            <a:ext cx="238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accent2"/>
                </a:solidFill>
              </a:rPr>
              <a:t>Image</a:t>
            </a:r>
          </a:p>
          <a:p>
            <a:pPr algn="ctr"/>
            <a:r>
              <a:rPr lang="it-IT" sz="1400" dirty="0">
                <a:solidFill>
                  <a:schemeClr val="accent2"/>
                </a:solidFill>
              </a:rPr>
              <a:t>(</a:t>
            </a:r>
            <a:r>
              <a:rPr lang="it-IT" sz="1400" dirty="0" err="1">
                <a:solidFill>
                  <a:schemeClr val="accent2"/>
                </a:solidFill>
              </a:rPr>
              <a:t>width</a:t>
            </a:r>
            <a:r>
              <a:rPr lang="it-IT" sz="1400" dirty="0">
                <a:solidFill>
                  <a:schemeClr val="accent2"/>
                </a:solidFill>
              </a:rPr>
              <a:t>: 75%, Height: auto) 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C08CCC8-12B1-1340-0A39-D38ADB7C1642}"/>
              </a:ext>
            </a:extLst>
          </p:cNvPr>
          <p:cNvSpPr/>
          <p:nvPr/>
        </p:nvSpPr>
        <p:spPr>
          <a:xfrm>
            <a:off x="3067802" y="4486002"/>
            <a:ext cx="5657222" cy="3729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60px</a:t>
            </a:r>
          </a:p>
        </p:txBody>
      </p:sp>
    </p:spTree>
    <p:extLst>
      <p:ext uri="{BB962C8B-B14F-4D97-AF65-F5344CB8AC3E}">
        <p14:creationId xmlns:p14="http://schemas.microsoft.com/office/powerpoint/2010/main" val="391211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monitor, schermata, schermo/paravento&#10;&#10;Descrizione generata automaticamente">
            <a:extLst>
              <a:ext uri="{FF2B5EF4-FFF2-40B4-BE49-F238E27FC236}">
                <a16:creationId xmlns:a16="http://schemas.microsoft.com/office/drawing/2014/main" id="{62AADE2E-2B4F-453D-448D-EA247D21E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4" y="2079226"/>
            <a:ext cx="8206009" cy="3851977"/>
          </a:xfrm>
          <a:prstGeom prst="rect">
            <a:avLst/>
          </a:prstGeom>
        </p:spPr>
      </p:pic>
      <p:sp>
        <p:nvSpPr>
          <p:cNvPr id="4" name="Parallelogramma 3">
            <a:extLst>
              <a:ext uri="{FF2B5EF4-FFF2-40B4-BE49-F238E27FC236}">
                <a16:creationId xmlns:a16="http://schemas.microsoft.com/office/drawing/2014/main" id="{44096AD8-8CF6-5F20-945B-1EF1F1C85B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7374" y="0"/>
            <a:ext cx="1661652" cy="1750142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856DE8-6B81-8F80-2D05-E31DD21D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>
                <a:solidFill>
                  <a:schemeClr val="bg1"/>
                </a:solidFill>
              </a:rPr>
              <a:t>2.</a:t>
            </a:r>
            <a:r>
              <a:rPr lang="it-IT" sz="4800" dirty="0"/>
              <a:t> </a:t>
            </a:r>
            <a:r>
              <a:rPr lang="it-IT" sz="4800" u="sng" dirty="0"/>
              <a:t>Ha le specifiche richieste?</a:t>
            </a:r>
            <a:endParaRPr lang="it-IT" u="sng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31C620-654D-CA08-B240-C8E6ADCCD3EF}"/>
              </a:ext>
            </a:extLst>
          </p:cNvPr>
          <p:cNvSpPr txBox="1"/>
          <p:nvPr/>
        </p:nvSpPr>
        <p:spPr>
          <a:xfrm flipH="1">
            <a:off x="1669026" y="1321356"/>
            <a:ext cx="386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2. Misure delle sezioni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F7988278-9C3A-760C-1EEE-439E3019A8C0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881733" y="3586690"/>
            <a:ext cx="1218371" cy="289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5810DF8-1C50-0B4E-6534-6DCDACF95D98}"/>
              </a:ext>
            </a:extLst>
          </p:cNvPr>
          <p:cNvSpPr txBox="1"/>
          <p:nvPr/>
        </p:nvSpPr>
        <p:spPr>
          <a:xfrm>
            <a:off x="0" y="3876097"/>
            <a:ext cx="176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accent6"/>
                </a:solidFill>
              </a:rPr>
              <a:t>Section</a:t>
            </a:r>
            <a:r>
              <a:rPr lang="it-IT" sz="1600" dirty="0">
                <a:solidFill>
                  <a:schemeClr val="accent6"/>
                </a:solidFill>
              </a:rPr>
              <a:t>:</a:t>
            </a:r>
          </a:p>
          <a:p>
            <a:r>
              <a:rPr lang="it-IT" sz="1600" dirty="0">
                <a:solidFill>
                  <a:schemeClr val="accent6"/>
                </a:solidFill>
              </a:rPr>
              <a:t>Width: 66,66%</a:t>
            </a:r>
          </a:p>
          <a:p>
            <a:r>
              <a:rPr lang="it-IT" sz="1600" dirty="0">
                <a:solidFill>
                  <a:schemeClr val="accent6"/>
                </a:solidFill>
              </a:rPr>
              <a:t>Height: auto;</a:t>
            </a:r>
          </a:p>
        </p:txBody>
      </p:sp>
      <p:sp>
        <p:nvSpPr>
          <p:cNvPr id="40" name="Parentesi graffa chiusa 39">
            <a:extLst>
              <a:ext uri="{FF2B5EF4-FFF2-40B4-BE49-F238E27FC236}">
                <a16:creationId xmlns:a16="http://schemas.microsoft.com/office/drawing/2014/main" id="{8E071063-AF13-A225-B63D-8740EABC7115}"/>
              </a:ext>
            </a:extLst>
          </p:cNvPr>
          <p:cNvSpPr/>
          <p:nvPr/>
        </p:nvSpPr>
        <p:spPr>
          <a:xfrm>
            <a:off x="10012101" y="2111468"/>
            <a:ext cx="412266" cy="36933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C2AE3B6-A284-6D82-5D9F-4A35517DE187}"/>
              </a:ext>
            </a:extLst>
          </p:cNvPr>
          <p:cNvSpPr txBox="1"/>
          <p:nvPr/>
        </p:nvSpPr>
        <p:spPr>
          <a:xfrm>
            <a:off x="10424367" y="1972968"/>
            <a:ext cx="150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/>
                </a:solidFill>
              </a:rPr>
              <a:t>Width: 100%</a:t>
            </a:r>
          </a:p>
          <a:p>
            <a:r>
              <a:rPr lang="it-IT" dirty="0">
                <a:solidFill>
                  <a:schemeClr val="accent2"/>
                </a:solidFill>
              </a:rPr>
              <a:t>Height: 10%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76CE71D4-D86E-AE00-8D96-7B8072CD1A7C}"/>
              </a:ext>
            </a:extLst>
          </p:cNvPr>
          <p:cNvSpPr/>
          <p:nvPr/>
        </p:nvSpPr>
        <p:spPr>
          <a:xfrm>
            <a:off x="3014505" y="4692581"/>
            <a:ext cx="5727561" cy="64554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2BB9E728-32B5-EB7E-A78F-EB4FE61EC78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742066" y="5015355"/>
            <a:ext cx="1680150" cy="8321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FD24ABB-AF84-0698-3432-6E19353042D9}"/>
              </a:ext>
            </a:extLst>
          </p:cNvPr>
          <p:cNvSpPr txBox="1"/>
          <p:nvPr/>
        </p:nvSpPr>
        <p:spPr>
          <a:xfrm>
            <a:off x="10513965" y="5740455"/>
            <a:ext cx="83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120px</a:t>
            </a:r>
          </a:p>
        </p:txBody>
      </p:sp>
      <p:sp>
        <p:nvSpPr>
          <p:cNvPr id="54" name="Parentesi graffa aperta 53">
            <a:extLst>
              <a:ext uri="{FF2B5EF4-FFF2-40B4-BE49-F238E27FC236}">
                <a16:creationId xmlns:a16="http://schemas.microsoft.com/office/drawing/2014/main" id="{8E54E750-E749-6B73-734C-2B46798AB1E8}"/>
              </a:ext>
            </a:extLst>
          </p:cNvPr>
          <p:cNvSpPr/>
          <p:nvPr/>
        </p:nvSpPr>
        <p:spPr>
          <a:xfrm rot="16200000">
            <a:off x="5588277" y="2008564"/>
            <a:ext cx="562707" cy="8212327"/>
          </a:xfrm>
          <a:prstGeom prst="leftBrace">
            <a:avLst>
              <a:gd name="adj1" fmla="val 90476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328F2EFA-6521-995B-501C-855B79C10BC4}"/>
              </a:ext>
            </a:extLst>
          </p:cNvPr>
          <p:cNvSpPr txBox="1"/>
          <p:nvPr/>
        </p:nvSpPr>
        <p:spPr>
          <a:xfrm>
            <a:off x="4427692" y="6293780"/>
            <a:ext cx="2883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accent2"/>
                </a:solidFill>
              </a:rPr>
              <a:t>Body:(</a:t>
            </a:r>
            <a:r>
              <a:rPr lang="it-IT" sz="1400" dirty="0" err="1">
                <a:solidFill>
                  <a:schemeClr val="accent2"/>
                </a:solidFill>
              </a:rPr>
              <a:t>margin</a:t>
            </a:r>
            <a:r>
              <a:rPr lang="it-IT" sz="1400" dirty="0">
                <a:solidFill>
                  <a:schemeClr val="accent2"/>
                </a:solidFill>
              </a:rPr>
              <a:t>: 0)</a:t>
            </a:r>
          </a:p>
          <a:p>
            <a:pPr algn="ctr"/>
            <a:r>
              <a:rPr lang="it-IT" sz="1400" dirty="0">
                <a:solidFill>
                  <a:schemeClr val="accent2"/>
                </a:solidFill>
              </a:rPr>
              <a:t>Footer:(Height: 15%) </a:t>
            </a:r>
          </a:p>
        </p:txBody>
      </p:sp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05BCB1B7-A0D5-36C6-5EB0-7330D69F5FEC}"/>
              </a:ext>
            </a:extLst>
          </p:cNvPr>
          <p:cNvSpPr/>
          <p:nvPr/>
        </p:nvSpPr>
        <p:spPr>
          <a:xfrm>
            <a:off x="2100105" y="2480800"/>
            <a:ext cx="914400" cy="2211781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1907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F084808B-F460-F7FF-5FD3-C2FBAF8CD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02" y="3177719"/>
            <a:ext cx="2408898" cy="58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Parallelogramma 3">
            <a:extLst>
              <a:ext uri="{FF2B5EF4-FFF2-40B4-BE49-F238E27FC236}">
                <a16:creationId xmlns:a16="http://schemas.microsoft.com/office/drawing/2014/main" id="{44096AD8-8CF6-5F20-945B-1EF1F1C85B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7374" y="0"/>
            <a:ext cx="1661652" cy="1750142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856DE8-6B81-8F80-2D05-E31DD21D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>
                <a:solidFill>
                  <a:schemeClr val="bg1"/>
                </a:solidFill>
              </a:rPr>
              <a:t>2.</a:t>
            </a:r>
            <a:r>
              <a:rPr lang="it-IT" sz="4800" dirty="0"/>
              <a:t> </a:t>
            </a:r>
            <a:r>
              <a:rPr lang="it-IT" sz="4800" u="sng" dirty="0"/>
              <a:t>Ha le specifiche richieste?</a:t>
            </a:r>
            <a:endParaRPr lang="it-IT" u="sng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31C620-654D-CA08-B240-C8E6ADCCD3EF}"/>
              </a:ext>
            </a:extLst>
          </p:cNvPr>
          <p:cNvSpPr txBox="1"/>
          <p:nvPr/>
        </p:nvSpPr>
        <p:spPr>
          <a:xfrm flipH="1">
            <a:off x="1669026" y="1321356"/>
            <a:ext cx="386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2. Misure delle sezioni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DC3E1C8-CB28-6064-8D2E-A8450247F060}"/>
              </a:ext>
            </a:extLst>
          </p:cNvPr>
          <p:cNvSpPr txBox="1"/>
          <p:nvPr/>
        </p:nvSpPr>
        <p:spPr>
          <a:xfrm>
            <a:off x="838200" y="2200589"/>
            <a:ext cx="37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-&gt;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179D3BC-4AD5-205D-BBBE-5973A5E15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989" y="2084491"/>
            <a:ext cx="1012873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+mn-lt"/>
                <a:cs typeface="Times New Roman" panose="02020603050405020304" pitchFamily="18" charset="0"/>
              </a:rPr>
              <a:t>È richiesto l’uso delle seguenti proprietà CSS: </a:t>
            </a:r>
            <a:r>
              <a:rPr kumimoji="0" lang="it-IT" altLang="it-IT" sz="2000" b="0" i="0" u="none" strike="noStrike" cap="none" normalizeH="0" baseline="0" dirty="0" err="1">
                <a:ln>
                  <a:noFill/>
                </a:ln>
                <a:solidFill>
                  <a:srgbClr val="737373"/>
                </a:solidFill>
                <a:effectLst/>
                <a:latin typeface="+mn-lt"/>
              </a:rPr>
              <a:t>margin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+mn-lt"/>
                <a:cs typeface="Times New Roman" panose="02020603050405020304" pitchFamily="18" charset="0"/>
              </a:rPr>
              <a:t>, </a:t>
            </a:r>
            <a:r>
              <a:rPr kumimoji="0" lang="it-IT" altLang="it-IT" sz="2000" b="0" i="0" u="none" strike="noStrike" cap="none" normalizeH="0" baseline="0" dirty="0" err="1">
                <a:ln>
                  <a:noFill/>
                </a:ln>
                <a:solidFill>
                  <a:srgbClr val="737373"/>
                </a:solidFill>
                <a:effectLst/>
                <a:latin typeface="+mn-lt"/>
              </a:rPr>
              <a:t>padding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+mn-lt"/>
                <a:cs typeface="Times New Roman" panose="02020603050405020304" pitchFamily="18" charset="0"/>
              </a:rPr>
              <a:t>, </a:t>
            </a:r>
            <a:r>
              <a:rPr kumimoji="0" lang="it-IT" altLang="it-IT" sz="2000" b="0" i="0" u="none" strike="noStrike" cap="none" normalizeH="0" baseline="0" dirty="0" err="1">
                <a:ln>
                  <a:noFill/>
                </a:ln>
                <a:solidFill>
                  <a:srgbClr val="737373"/>
                </a:solidFill>
                <a:effectLst/>
                <a:latin typeface="+mn-lt"/>
              </a:rPr>
              <a:t>height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+mn-lt"/>
                <a:cs typeface="Times New Roman" panose="02020603050405020304" pitchFamily="18" charset="0"/>
              </a:rPr>
              <a:t>, 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+mn-lt"/>
              </a:rPr>
              <a:t>position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+mn-lt"/>
                <a:cs typeface="Times New Roman" panose="02020603050405020304" pitchFamily="18" charset="0"/>
              </a:rPr>
              <a:t>, </a:t>
            </a:r>
            <a:r>
              <a:rPr kumimoji="0" lang="it-IT" altLang="it-IT" sz="2000" b="0" i="0" u="none" strike="noStrike" cap="none" normalizeH="0" baseline="0" dirty="0" err="1">
                <a:ln>
                  <a:noFill/>
                </a:ln>
                <a:solidFill>
                  <a:srgbClr val="737373"/>
                </a:solidFill>
                <a:effectLst/>
                <a:latin typeface="+mn-lt"/>
              </a:rPr>
              <a:t>border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+mn-lt"/>
                <a:cs typeface="Times New Roman" panose="02020603050405020304" pitchFamily="18" charset="0"/>
              </a:rPr>
              <a:t>, </a:t>
            </a:r>
            <a:r>
              <a:rPr kumimoji="0" lang="it-IT" altLang="it-IT" sz="2000" b="0" i="0" u="none" strike="noStrike" cap="none" normalizeH="0" baseline="0" dirty="0" err="1">
                <a:ln>
                  <a:noFill/>
                </a:ln>
                <a:solidFill>
                  <a:srgbClr val="737373"/>
                </a:solidFill>
                <a:effectLst/>
                <a:latin typeface="+mn-lt"/>
              </a:rPr>
              <a:t>border-radius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+mn-lt"/>
                <a:cs typeface="Times New Roman" panose="02020603050405020304" pitchFamily="18" charset="0"/>
              </a:rPr>
              <a:t>, 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+mn-lt"/>
              </a:rPr>
              <a:t>background-color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+mn-lt"/>
                <a:cs typeface="Times New Roman" panose="02020603050405020304" pitchFamily="18" charset="0"/>
              </a:rPr>
              <a:t>.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451C2B-6179-A1CA-FD3E-C1A26534D0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54" b="26498"/>
          <a:stretch/>
        </p:blipFill>
        <p:spPr>
          <a:xfrm>
            <a:off x="1799107" y="3186180"/>
            <a:ext cx="3607357" cy="317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63BFAA-E05A-66EF-4A6C-5552A0A460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9" r="-521" b="32833"/>
          <a:stretch/>
        </p:blipFill>
        <p:spPr>
          <a:xfrm>
            <a:off x="8157422" y="4090954"/>
            <a:ext cx="3196378" cy="1363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E74665B-C938-E52D-0FBD-42943B5AE08A}"/>
              </a:ext>
            </a:extLst>
          </p:cNvPr>
          <p:cNvCxnSpPr/>
          <p:nvPr/>
        </p:nvCxnSpPr>
        <p:spPr>
          <a:xfrm flipH="1">
            <a:off x="3386295" y="2438434"/>
            <a:ext cx="5395964" cy="22340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769ED3DD-227F-541D-56AA-A7F193E4751D}"/>
              </a:ext>
            </a:extLst>
          </p:cNvPr>
          <p:cNvSpPr/>
          <p:nvPr/>
        </p:nvSpPr>
        <p:spPr>
          <a:xfrm>
            <a:off x="7194620" y="2441749"/>
            <a:ext cx="1577591" cy="2642717"/>
          </a:xfrm>
          <a:custGeom>
            <a:avLst/>
            <a:gdLst>
              <a:gd name="connsiteX0" fmla="*/ 1577591 w 1577591"/>
              <a:gd name="connsiteY0" fmla="*/ 0 h 2642717"/>
              <a:gd name="connsiteX1" fmla="*/ 0 w 1577591"/>
              <a:gd name="connsiteY1" fmla="*/ 1808704 h 2642717"/>
              <a:gd name="connsiteX2" fmla="*/ 0 w 1577591"/>
              <a:gd name="connsiteY2" fmla="*/ 1808704 h 2642717"/>
              <a:gd name="connsiteX3" fmla="*/ 1155560 w 1577591"/>
              <a:gd name="connsiteY3" fmla="*/ 2632669 h 2642717"/>
              <a:gd name="connsiteX4" fmla="*/ 1155560 w 1577591"/>
              <a:gd name="connsiteY4" fmla="*/ 2632669 h 2642717"/>
              <a:gd name="connsiteX5" fmla="*/ 1155560 w 1577591"/>
              <a:gd name="connsiteY5" fmla="*/ 2632669 h 2642717"/>
              <a:gd name="connsiteX6" fmla="*/ 1205802 w 1577591"/>
              <a:gd name="connsiteY6" fmla="*/ 2642717 h 2642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7591" h="2642717">
                <a:moveTo>
                  <a:pt x="1577591" y="0"/>
                </a:moveTo>
                <a:lnTo>
                  <a:pt x="0" y="1808704"/>
                </a:lnTo>
                <a:lnTo>
                  <a:pt x="0" y="1808704"/>
                </a:lnTo>
                <a:lnTo>
                  <a:pt x="1155560" y="2632669"/>
                </a:lnTo>
                <a:lnTo>
                  <a:pt x="1155560" y="2632669"/>
                </a:lnTo>
                <a:lnTo>
                  <a:pt x="1155560" y="2632669"/>
                </a:lnTo>
                <a:lnTo>
                  <a:pt x="1205802" y="264271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7ECCB46-49B6-A6E0-A846-1F7BBEEB90C7}"/>
              </a:ext>
            </a:extLst>
          </p:cNvPr>
          <p:cNvCxnSpPr/>
          <p:nvPr/>
        </p:nvCxnSpPr>
        <p:spPr>
          <a:xfrm>
            <a:off x="1669026" y="2723535"/>
            <a:ext cx="6668729" cy="194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9696BDC9-BE3B-720F-0454-C23379A2DE3A}"/>
              </a:ext>
            </a:extLst>
          </p:cNvPr>
          <p:cNvCxnSpPr>
            <a:cxnSpLocks/>
          </p:cNvCxnSpPr>
          <p:nvPr/>
        </p:nvCxnSpPr>
        <p:spPr>
          <a:xfrm>
            <a:off x="3224981" y="2723535"/>
            <a:ext cx="0" cy="2536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95DF9B7-6156-F87F-8C7C-A178F1F64BFC}"/>
              </a:ext>
            </a:extLst>
          </p:cNvPr>
          <p:cNvCxnSpPr/>
          <p:nvPr/>
        </p:nvCxnSpPr>
        <p:spPr>
          <a:xfrm flipH="1">
            <a:off x="3824748" y="2438434"/>
            <a:ext cx="6125497" cy="2113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C18C3C1E-3380-DFF4-F856-6223BB987A32}"/>
              </a:ext>
            </a:extLst>
          </p:cNvPr>
          <p:cNvCxnSpPr/>
          <p:nvPr/>
        </p:nvCxnSpPr>
        <p:spPr>
          <a:xfrm>
            <a:off x="8157422" y="2438434"/>
            <a:ext cx="180333" cy="2467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C1FB09FB-8283-D9BA-7072-BC3EA37FB1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82" b="16984"/>
          <a:stretch/>
        </p:blipFill>
        <p:spPr>
          <a:xfrm>
            <a:off x="5663438" y="5043901"/>
            <a:ext cx="2244200" cy="1209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B97FDC9-EFD4-E2B9-E945-B03C304BBE63}"/>
              </a:ext>
            </a:extLst>
          </p:cNvPr>
          <p:cNvCxnSpPr/>
          <p:nvPr/>
        </p:nvCxnSpPr>
        <p:spPr>
          <a:xfrm>
            <a:off x="6400800" y="2438434"/>
            <a:ext cx="2644877" cy="990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C4DDC2F6-9D7C-4F20-AD65-61873A323738}"/>
              </a:ext>
            </a:extLst>
          </p:cNvPr>
          <p:cNvCxnSpPr/>
          <p:nvPr/>
        </p:nvCxnSpPr>
        <p:spPr>
          <a:xfrm flipH="1">
            <a:off x="6705600" y="2438434"/>
            <a:ext cx="489020" cy="3210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7" name="Rettangolo 26">
            <a:extLst>
              <a:ext uri="{FF2B5EF4-FFF2-40B4-BE49-F238E27FC236}">
                <a16:creationId xmlns:a16="http://schemas.microsoft.com/office/drawing/2014/main" id="{6584A9E5-A920-4B5E-77D2-F366D8442A7A}"/>
              </a:ext>
            </a:extLst>
          </p:cNvPr>
          <p:cNvSpPr/>
          <p:nvPr/>
        </p:nvSpPr>
        <p:spPr>
          <a:xfrm>
            <a:off x="9586452" y="1052104"/>
            <a:ext cx="1396180" cy="73011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/>
              <a:t>Alcuni esempi in cui ho usato le proprietà</a:t>
            </a:r>
          </a:p>
        </p:txBody>
      </p:sp>
    </p:spTree>
    <p:extLst>
      <p:ext uri="{BB962C8B-B14F-4D97-AF65-F5344CB8AC3E}">
        <p14:creationId xmlns:p14="http://schemas.microsoft.com/office/powerpoint/2010/main" val="1276839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B0106D6-BADA-9522-D934-617B63643CEA}"/>
              </a:ext>
            </a:extLst>
          </p:cNvPr>
          <p:cNvSpPr/>
          <p:nvPr/>
        </p:nvSpPr>
        <p:spPr>
          <a:xfrm>
            <a:off x="6083469" y="2996381"/>
            <a:ext cx="5257789" cy="30185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Parallelogramma 3">
            <a:extLst>
              <a:ext uri="{FF2B5EF4-FFF2-40B4-BE49-F238E27FC236}">
                <a16:creationId xmlns:a16="http://schemas.microsoft.com/office/drawing/2014/main" id="{44096AD8-8CF6-5F20-945B-1EF1F1C85B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7374" y="0"/>
            <a:ext cx="1661652" cy="1750142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856DE8-6B81-8F80-2D05-E31DD21D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>
                <a:solidFill>
                  <a:schemeClr val="bg1"/>
                </a:solidFill>
              </a:rPr>
              <a:t>2.</a:t>
            </a:r>
            <a:r>
              <a:rPr lang="it-IT" sz="4800" dirty="0"/>
              <a:t> </a:t>
            </a:r>
            <a:r>
              <a:rPr lang="it-IT" sz="4800" u="sng" dirty="0"/>
              <a:t>Ha le specifiche richieste?</a:t>
            </a:r>
            <a:endParaRPr lang="it-IT" u="sng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31C620-654D-CA08-B240-C8E6ADCCD3EF}"/>
              </a:ext>
            </a:extLst>
          </p:cNvPr>
          <p:cNvSpPr txBox="1"/>
          <p:nvPr/>
        </p:nvSpPr>
        <p:spPr>
          <a:xfrm flipH="1">
            <a:off x="1669026" y="1321356"/>
            <a:ext cx="386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3. Caratteri, dimensioni e colori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23445DC-0057-EF5E-CC75-0F71917F1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014150"/>
            <a:ext cx="106974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E’ richiesto l’uso delle seguenti proprietà CSS: 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Arial Unicode MS"/>
              </a:rPr>
              <a:t>font-weight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Arial Unicode MS"/>
              </a:rPr>
              <a:t>font-style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Arial Unicode MS"/>
              </a:rPr>
              <a:t>font-family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Arial Unicode MS"/>
              </a:rPr>
              <a:t>font-size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Arial Unicode MS"/>
              </a:rPr>
              <a:t>color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Arial Unicode MS"/>
              </a:rPr>
              <a:t>line-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737373"/>
                </a:solidFill>
                <a:effectLst/>
                <a:latin typeface="Arial Unicode MS"/>
              </a:rPr>
              <a:t>height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D38BF44-94A3-37C8-AB8D-3C1603A9C2A4}"/>
              </a:ext>
            </a:extLst>
          </p:cNvPr>
          <p:cNvSpPr txBox="1"/>
          <p:nvPr/>
        </p:nvSpPr>
        <p:spPr>
          <a:xfrm>
            <a:off x="462116" y="2014150"/>
            <a:ext cx="44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-&gt;</a:t>
            </a: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39DE6A8A-5F33-AFF6-E309-0E2BB973E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6" y="4392930"/>
            <a:ext cx="2369820" cy="1424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904FBA5-3DC4-AB78-CD24-9EFF784B0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534" y="4141470"/>
            <a:ext cx="4137660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70BE14B4-F24A-74D4-1EEB-B8C53A43FEFE}"/>
              </a:ext>
            </a:extLst>
          </p:cNvPr>
          <p:cNvSpPr/>
          <p:nvPr/>
        </p:nvSpPr>
        <p:spPr>
          <a:xfrm>
            <a:off x="1017516" y="2958045"/>
            <a:ext cx="2369820" cy="97339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Alcune parti in cui ho utilizzato le proprietà richieste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089AA87-2B58-252C-22D4-29D71B1A61FE}"/>
              </a:ext>
            </a:extLst>
          </p:cNvPr>
          <p:cNvCxnSpPr>
            <a:stCxn id="12" idx="2"/>
            <a:endCxn id="9" idx="0"/>
          </p:cNvCxnSpPr>
          <p:nvPr/>
        </p:nvCxnSpPr>
        <p:spPr>
          <a:xfrm>
            <a:off x="2202426" y="3931438"/>
            <a:ext cx="0" cy="461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D8EEF52-2B89-83B0-3B66-51B90FAE3D40}"/>
              </a:ext>
            </a:extLst>
          </p:cNvPr>
          <p:cNvSpPr txBox="1"/>
          <p:nvPr/>
        </p:nvSpPr>
        <p:spPr>
          <a:xfrm>
            <a:off x="6539434" y="3156422"/>
            <a:ext cx="4345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Ho sfruttato le variabili per memorizzare il colore primario ed utilizzarlo all’interno di Body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13F558C-9B72-6B22-D1F8-0896686760F1}"/>
              </a:ext>
            </a:extLst>
          </p:cNvPr>
          <p:cNvSpPr/>
          <p:nvPr/>
        </p:nvSpPr>
        <p:spPr>
          <a:xfrm>
            <a:off x="4056977" y="4608502"/>
            <a:ext cx="1356851" cy="12093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Font family viene ereditato dal body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C1FF6DE2-5C08-FE92-E735-5A13C04065C3}"/>
              </a:ext>
            </a:extLst>
          </p:cNvPr>
          <p:cNvCxnSpPr>
            <a:stCxn id="9" idx="3"/>
          </p:cNvCxnSpPr>
          <p:nvPr/>
        </p:nvCxnSpPr>
        <p:spPr>
          <a:xfrm>
            <a:off x="3387336" y="5105400"/>
            <a:ext cx="6696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E1B12E70-FE8C-336F-DE38-36B829DB0086}"/>
              </a:ext>
            </a:extLst>
          </p:cNvPr>
          <p:cNvCxnSpPr>
            <a:cxnSpLocks/>
          </p:cNvCxnSpPr>
          <p:nvPr/>
        </p:nvCxnSpPr>
        <p:spPr>
          <a:xfrm>
            <a:off x="5413828" y="5105400"/>
            <a:ext cx="12297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695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3">
            <a:extLst>
              <a:ext uri="{FF2B5EF4-FFF2-40B4-BE49-F238E27FC236}">
                <a16:creationId xmlns:a16="http://schemas.microsoft.com/office/drawing/2014/main" id="{44096AD8-8CF6-5F20-945B-1EF1F1C85B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7374" y="0"/>
            <a:ext cx="1661652" cy="1750142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856DE8-6B81-8F80-2D05-E31DD21D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>
                <a:solidFill>
                  <a:schemeClr val="bg1"/>
                </a:solidFill>
              </a:rPr>
              <a:t>2.</a:t>
            </a:r>
            <a:r>
              <a:rPr lang="it-IT" sz="4800" dirty="0"/>
              <a:t> </a:t>
            </a:r>
            <a:r>
              <a:rPr lang="it-IT" sz="4800" u="sng" dirty="0"/>
              <a:t>Ha le specifiche richieste?</a:t>
            </a:r>
            <a:endParaRPr lang="it-IT" u="sng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31C620-654D-CA08-B240-C8E6ADCCD3EF}"/>
              </a:ext>
            </a:extLst>
          </p:cNvPr>
          <p:cNvSpPr txBox="1"/>
          <p:nvPr/>
        </p:nvSpPr>
        <p:spPr>
          <a:xfrm flipH="1">
            <a:off x="1669026" y="1321356"/>
            <a:ext cx="386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4. Immagini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5E47BF-D661-A311-3ACD-7EF78012F789}"/>
              </a:ext>
            </a:extLst>
          </p:cNvPr>
          <p:cNvSpPr txBox="1"/>
          <p:nvPr/>
        </p:nvSpPr>
        <p:spPr>
          <a:xfrm>
            <a:off x="639095" y="2055813"/>
            <a:ext cx="39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-&gt;</a:t>
            </a:r>
            <a:endParaRPr lang="it-IT" sz="2000" u="sng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9F27B7D-0196-13C7-AE6A-51B28B82F4FB}"/>
              </a:ext>
            </a:extLst>
          </p:cNvPr>
          <p:cNvSpPr txBox="1"/>
          <p:nvPr/>
        </p:nvSpPr>
        <p:spPr>
          <a:xfrm>
            <a:off x="1037305" y="2000588"/>
            <a:ext cx="10399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L’intestazione ha un’immagine di sfondo, che non si ripete. Al di sopra dell’immagine vi è un overlay semitrasparente, di colore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</a:rPr>
              <a:t>rgba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(0, 0, 0, .3).</a:t>
            </a:r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1FAC124-9521-4AB6-6960-2CB74E0FDC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7" r="36888" b="25844"/>
          <a:stretch/>
        </p:blipFill>
        <p:spPr>
          <a:xfrm>
            <a:off x="1037305" y="2897365"/>
            <a:ext cx="3461360" cy="1567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FB7CB933-48BD-AED4-543F-3F08D5DC8038}"/>
              </a:ext>
            </a:extLst>
          </p:cNvPr>
          <p:cNvCxnSpPr>
            <a:cxnSpLocks/>
          </p:cNvCxnSpPr>
          <p:nvPr/>
        </p:nvCxnSpPr>
        <p:spPr>
          <a:xfrm>
            <a:off x="2928395" y="3333509"/>
            <a:ext cx="3167605" cy="95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tangolo 26">
            <a:extLst>
              <a:ext uri="{FF2B5EF4-FFF2-40B4-BE49-F238E27FC236}">
                <a16:creationId xmlns:a16="http://schemas.microsoft.com/office/drawing/2014/main" id="{71354069-089A-D571-9FF2-B6CBFEF85F49}"/>
              </a:ext>
            </a:extLst>
          </p:cNvPr>
          <p:cNvSpPr/>
          <p:nvPr/>
        </p:nvSpPr>
        <p:spPr>
          <a:xfrm>
            <a:off x="6096000" y="3006524"/>
            <a:ext cx="3240911" cy="84495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Questo comando fa riferimento al ‘position: relative’ dell’</a:t>
            </a:r>
            <a:r>
              <a:rPr lang="it-IT" dirty="0" err="1"/>
              <a:t>header</a:t>
            </a:r>
            <a:endParaRPr lang="it-IT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96A316C-9A59-9B60-48CA-E7346F728893}"/>
              </a:ext>
            </a:extLst>
          </p:cNvPr>
          <p:cNvSpPr txBox="1"/>
          <p:nvPr/>
        </p:nvSpPr>
        <p:spPr>
          <a:xfrm>
            <a:off x="960698" y="5197130"/>
            <a:ext cx="3981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rgbClr val="737373"/>
                </a:solidFill>
                <a:effectLst/>
                <a:latin typeface="Times New Roman" panose="02020603050405020304" pitchFamily="18" charset="0"/>
              </a:rPr>
              <a:t>La sezioni dei contenuti deve contenere un’immagine per ogni “blocco” di informazione.</a:t>
            </a:r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40C7C02-69A1-F3C4-1BDD-28E45C979EC0}"/>
              </a:ext>
            </a:extLst>
          </p:cNvPr>
          <p:cNvSpPr txBox="1"/>
          <p:nvPr/>
        </p:nvSpPr>
        <p:spPr>
          <a:xfrm>
            <a:off x="560977" y="5474129"/>
            <a:ext cx="39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-&gt;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D38E43DE-5355-78FB-22F2-70F7EAFEFBB9}"/>
              </a:ext>
            </a:extLst>
          </p:cNvPr>
          <p:cNvCxnSpPr>
            <a:stCxn id="28" idx="3"/>
          </p:cNvCxnSpPr>
          <p:nvPr/>
        </p:nvCxnSpPr>
        <p:spPr>
          <a:xfrm flipV="1">
            <a:off x="4942389" y="5474129"/>
            <a:ext cx="140053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31">
            <a:extLst>
              <a:ext uri="{FF2B5EF4-FFF2-40B4-BE49-F238E27FC236}">
                <a16:creationId xmlns:a16="http://schemas.microsoft.com/office/drawing/2014/main" id="{50D8E50B-52C7-02AB-01F6-84AA8E916DA5}"/>
              </a:ext>
            </a:extLst>
          </p:cNvPr>
          <p:cNvSpPr/>
          <p:nvPr/>
        </p:nvSpPr>
        <p:spPr>
          <a:xfrm>
            <a:off x="6435523" y="5012464"/>
            <a:ext cx="3240911" cy="923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La sezione dei contenuti </a:t>
            </a:r>
            <a:r>
              <a:rPr lang="it-IT" b="1" dirty="0"/>
              <a:t>contiene</a:t>
            </a:r>
            <a:r>
              <a:rPr lang="it-IT" dirty="0"/>
              <a:t> un immagine inerente ad ogni blocco di informazioni</a:t>
            </a:r>
          </a:p>
        </p:txBody>
      </p:sp>
    </p:spTree>
    <p:extLst>
      <p:ext uri="{BB962C8B-B14F-4D97-AF65-F5344CB8AC3E}">
        <p14:creationId xmlns:p14="http://schemas.microsoft.com/office/powerpoint/2010/main" val="507272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3">
            <a:extLst>
              <a:ext uri="{FF2B5EF4-FFF2-40B4-BE49-F238E27FC236}">
                <a16:creationId xmlns:a16="http://schemas.microsoft.com/office/drawing/2014/main" id="{44096AD8-8CF6-5F20-945B-1EF1F1C85B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7374" y="0"/>
            <a:ext cx="1661652" cy="1750142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856DE8-6B81-8F80-2D05-E31DD21D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>
                <a:solidFill>
                  <a:schemeClr val="bg1"/>
                </a:solidFill>
              </a:rPr>
              <a:t>3.</a:t>
            </a:r>
            <a:r>
              <a:rPr lang="it-IT" sz="4800" dirty="0"/>
              <a:t> </a:t>
            </a:r>
            <a:r>
              <a:rPr lang="it-IT" sz="4800" u="sng" dirty="0"/>
              <a:t>Altre richieste specifiche</a:t>
            </a:r>
            <a:endParaRPr lang="it-IT" u="sng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31C620-654D-CA08-B240-C8E6ADCCD3EF}"/>
              </a:ext>
            </a:extLst>
          </p:cNvPr>
          <p:cNvSpPr txBox="1"/>
          <p:nvPr/>
        </p:nvSpPr>
        <p:spPr>
          <a:xfrm flipH="1">
            <a:off x="1669026" y="1321356"/>
            <a:ext cx="386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 Lista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BDAD73D-7F0A-1689-D998-F716BF0237B3}"/>
              </a:ext>
            </a:extLst>
          </p:cNvPr>
          <p:cNvSpPr/>
          <p:nvPr/>
        </p:nvSpPr>
        <p:spPr>
          <a:xfrm>
            <a:off x="374610" y="2306826"/>
            <a:ext cx="7579687" cy="40318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E0CD2FA-0E27-42D9-8AD9-0F12312D0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376" y="2247372"/>
            <a:ext cx="7403921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Utilizzate l’HTML e il CSS che abbiamo visto a lezione.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 Non utilizzate codice HTML/CSS che non abbiamo studiato, a meno che non vi sia una valida motivazione, da giustificare nella presentazione. Non utilizzate librerie aggiuntive (es. Bootstrap).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Nota: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 qualora riscontriate problemi relative all’ordine con cui certi elementi si sovrappongono (ad es., l’overlay e il testo dell’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header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; oppure l’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header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 e l’immagine di profilo), utilizzate la proprietà 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FF4D00"/>
                </a:solidFill>
                <a:effectLst/>
                <a:cs typeface="Times New Roman" panose="02020603050405020304" pitchFamily="18" charset="0"/>
                <a:hlinkClick r:id="rId3"/>
              </a:rPr>
              <a:t>z-index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Non usate JavaScript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. Non è necessario usare JavaScript in questo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homework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Rispettate la separazione delle responsabilità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. Il vostro codice HTML deve descrivere il contenuto e la struttura della pagina, e il vostro codice CSS deve descrivere l’aspetto della pagina.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Mobile web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. Aggiungete opportunamente il codice HTML e CSS necessario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affinchè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 il sito sia fruibile da dispositivi mobili (effettuate i test tramite il 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device mode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 di Google Chrome).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Seguite le linee guida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 che abbiamo presentato durante le lezioni.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Minimizzate la ridondanza nel CSS.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 Cercate di non avere regole di stile ridondanti, se c’è il modo di sfruttare l’ereditarietà o la specificità.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Usate nomi descrittivi, indentate il codice,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cs typeface="Times New Roman" panose="02020603050405020304" pitchFamily="18" charset="0"/>
              </a:rPr>
              <a:t> e in generale seguite le buone norme relativa alla programmazione.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CDA3679-4583-788D-C3C3-29CFAD827902}"/>
              </a:ext>
            </a:extLst>
          </p:cNvPr>
          <p:cNvSpPr/>
          <p:nvPr/>
        </p:nvSpPr>
        <p:spPr>
          <a:xfrm>
            <a:off x="8130063" y="2288135"/>
            <a:ext cx="3976888" cy="40505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>
                    <a:lumMod val="50000"/>
                  </a:schemeClr>
                </a:solidFill>
              </a:rPr>
              <a:t>Ho utilizzato sempre codice HTML e CSS visto a lezione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. L’unica cosa che ho approfondito è il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</a:rPr>
              <a:t>cursor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 per far cambiare il cursore ed il text-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</a:rPr>
              <a:t>shadow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 per mettere il bordo alla scritta, per motivi di soddisfazione e gusto personale;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>
                    <a:lumMod val="50000"/>
                  </a:schemeClr>
                </a:solidFill>
              </a:rPr>
              <a:t>Z-index: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 usato per regolare l’overlay nell’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</a:rPr>
              <a:t>header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>
                    <a:lumMod val="50000"/>
                  </a:schemeClr>
                </a:solidFill>
              </a:rPr>
              <a:t>Non ho usato javascript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Credo di aver rispettato il più possibile la </a:t>
            </a:r>
            <a:r>
              <a:rPr lang="it-IT" sz="1400" b="1" dirty="0">
                <a:solidFill>
                  <a:schemeClr val="bg1">
                    <a:lumMod val="50000"/>
                  </a:schemeClr>
                </a:solidFill>
              </a:rPr>
              <a:t>separazione delle responsabilità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Ho aggiunto codice HTML e CSS in modo da far cambiare </a:t>
            </a:r>
            <a:r>
              <a:rPr lang="it-IT" sz="1400" b="1" dirty="0">
                <a:solidFill>
                  <a:schemeClr val="bg1">
                    <a:lumMod val="50000"/>
                  </a:schemeClr>
                </a:solidFill>
              </a:rPr>
              <a:t>la pagina in base al dispositivo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, infatti ho aggiunto l’ipotesi che il dispositivo sia un </a:t>
            </a:r>
            <a:r>
              <a:rPr lang="it-IT" sz="1400" b="1" dirty="0">
                <a:solidFill>
                  <a:schemeClr val="bg1">
                    <a:lumMod val="50000"/>
                  </a:schemeClr>
                </a:solidFill>
              </a:rPr>
              <a:t>tablet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 e l’ipotesi che sia un </a:t>
            </a:r>
            <a:r>
              <a:rPr lang="it-IT" sz="1400" b="1" dirty="0">
                <a:solidFill>
                  <a:schemeClr val="bg1">
                    <a:lumMod val="50000"/>
                  </a:schemeClr>
                </a:solidFill>
              </a:rPr>
              <a:t>cellulare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Ho cercato di </a:t>
            </a:r>
            <a:r>
              <a:rPr lang="it-IT" sz="1400" b="1" dirty="0">
                <a:solidFill>
                  <a:schemeClr val="bg1">
                    <a:lumMod val="50000"/>
                  </a:schemeClr>
                </a:solidFill>
              </a:rPr>
              <a:t>seguire al massimo le linee guida delle lezioni 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e delle richieste pur avendo una mia personalizzazione;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Ho provato a </a:t>
            </a:r>
            <a:r>
              <a:rPr lang="it-IT" sz="1400" b="1" dirty="0">
                <a:solidFill>
                  <a:schemeClr val="bg1">
                    <a:lumMod val="50000"/>
                  </a:schemeClr>
                </a:solidFill>
              </a:rPr>
              <a:t>minimizzare la ridondanza di CSS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Ho cercato </a:t>
            </a:r>
            <a:r>
              <a:rPr lang="it-IT" sz="1400" b="1" dirty="0">
                <a:solidFill>
                  <a:schemeClr val="bg1">
                    <a:lumMod val="50000"/>
                  </a:schemeClr>
                </a:solidFill>
              </a:rPr>
              <a:t>di rendere il codice più leggibile 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usando nomi «class» e commenti;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8FC3893-A56B-738E-C2BA-5F03F455AD30}"/>
              </a:ext>
            </a:extLst>
          </p:cNvPr>
          <p:cNvSpPr txBox="1"/>
          <p:nvPr/>
        </p:nvSpPr>
        <p:spPr>
          <a:xfrm flipH="1">
            <a:off x="416656" y="2003252"/>
            <a:ext cx="125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Richieste: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CD8584F-4E6B-175C-F3F1-C8733B628970}"/>
              </a:ext>
            </a:extLst>
          </p:cNvPr>
          <p:cNvSpPr txBox="1"/>
          <p:nvPr/>
        </p:nvSpPr>
        <p:spPr>
          <a:xfrm>
            <a:off x="8130063" y="1937494"/>
            <a:ext cx="125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Risposte:</a:t>
            </a:r>
          </a:p>
        </p:txBody>
      </p:sp>
    </p:spTree>
    <p:extLst>
      <p:ext uri="{BB962C8B-B14F-4D97-AF65-F5344CB8AC3E}">
        <p14:creationId xmlns:p14="http://schemas.microsoft.com/office/powerpoint/2010/main" val="3382342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3">
            <a:extLst>
              <a:ext uri="{FF2B5EF4-FFF2-40B4-BE49-F238E27FC236}">
                <a16:creationId xmlns:a16="http://schemas.microsoft.com/office/drawing/2014/main" id="{44096AD8-8CF6-5F20-945B-1EF1F1C85B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7374" y="0"/>
            <a:ext cx="1661652" cy="1750142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856DE8-6B81-8F80-2D05-E31DD21D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>
                <a:solidFill>
                  <a:schemeClr val="bg1"/>
                </a:solidFill>
              </a:rPr>
              <a:t>1.</a:t>
            </a:r>
            <a:r>
              <a:rPr lang="it-IT" sz="4800" dirty="0"/>
              <a:t> Come si presenta?</a:t>
            </a:r>
            <a:endParaRPr lang="it-IT" dirty="0"/>
          </a:p>
        </p:txBody>
      </p:sp>
      <p:pic>
        <p:nvPicPr>
          <p:cNvPr id="3" name="Immagine 2" descr="Immagine che contiene testo, monitor, schermata, schermo/paravento&#10;&#10;Descrizione generata automaticamente">
            <a:extLst>
              <a:ext uri="{FF2B5EF4-FFF2-40B4-BE49-F238E27FC236}">
                <a16:creationId xmlns:a16="http://schemas.microsoft.com/office/drawing/2014/main" id="{110A81D0-96A1-21AF-5A67-810094FC6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65" y="2347918"/>
            <a:ext cx="8244468" cy="3861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C21216-072E-809B-0DD4-36C63F92F6BA}"/>
              </a:ext>
            </a:extLst>
          </p:cNvPr>
          <p:cNvSpPr txBox="1"/>
          <p:nvPr/>
        </p:nvSpPr>
        <p:spPr>
          <a:xfrm>
            <a:off x="5368413" y="1978586"/>
            <a:ext cx="201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Computer</a:t>
            </a:r>
          </a:p>
        </p:txBody>
      </p:sp>
    </p:spTree>
    <p:extLst>
      <p:ext uri="{BB962C8B-B14F-4D97-AF65-F5344CB8AC3E}">
        <p14:creationId xmlns:p14="http://schemas.microsoft.com/office/powerpoint/2010/main" val="2904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3">
            <a:extLst>
              <a:ext uri="{FF2B5EF4-FFF2-40B4-BE49-F238E27FC236}">
                <a16:creationId xmlns:a16="http://schemas.microsoft.com/office/drawing/2014/main" id="{44096AD8-8CF6-5F20-945B-1EF1F1C85B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7374" y="0"/>
            <a:ext cx="1661652" cy="1750142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856DE8-6B81-8F80-2D05-E31DD21D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>
                <a:solidFill>
                  <a:schemeClr val="bg1"/>
                </a:solidFill>
              </a:rPr>
              <a:t>1.</a:t>
            </a:r>
            <a:r>
              <a:rPr lang="it-IT" sz="4800" dirty="0"/>
              <a:t> Come si presenta?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C21216-072E-809B-0DD4-36C63F92F6BA}"/>
              </a:ext>
            </a:extLst>
          </p:cNvPr>
          <p:cNvSpPr txBox="1"/>
          <p:nvPr/>
        </p:nvSpPr>
        <p:spPr>
          <a:xfrm>
            <a:off x="3571812" y="2163252"/>
            <a:ext cx="81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Tablet</a:t>
            </a:r>
          </a:p>
        </p:txBody>
      </p:sp>
      <p:pic>
        <p:nvPicPr>
          <p:cNvPr id="7" name="Immagine 6" descr="Immagine che contiene testo, Sito Web&#10;&#10;Descrizione generata automaticamente">
            <a:extLst>
              <a:ext uri="{FF2B5EF4-FFF2-40B4-BE49-F238E27FC236}">
                <a16:creationId xmlns:a16="http://schemas.microsoft.com/office/drawing/2014/main" id="{B87C71FD-76EF-CC46-5766-6FA7F1C98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02" y="2515121"/>
            <a:ext cx="4232298" cy="3383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E4EFE161-479A-9EAD-D761-34E5F8377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393" y="2163252"/>
            <a:ext cx="1680762" cy="3735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F9D0552-0443-F6CA-D2DF-6491CAE483BD}"/>
              </a:ext>
            </a:extLst>
          </p:cNvPr>
          <p:cNvSpPr txBox="1"/>
          <p:nvPr/>
        </p:nvSpPr>
        <p:spPr>
          <a:xfrm>
            <a:off x="8337477" y="1774411"/>
            <a:ext cx="118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Cellulare</a:t>
            </a:r>
          </a:p>
        </p:txBody>
      </p:sp>
    </p:spTree>
    <p:extLst>
      <p:ext uri="{BB962C8B-B14F-4D97-AF65-F5344CB8AC3E}">
        <p14:creationId xmlns:p14="http://schemas.microsoft.com/office/powerpoint/2010/main" val="289473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3">
            <a:extLst>
              <a:ext uri="{FF2B5EF4-FFF2-40B4-BE49-F238E27FC236}">
                <a16:creationId xmlns:a16="http://schemas.microsoft.com/office/drawing/2014/main" id="{44096AD8-8CF6-5F20-945B-1EF1F1C85B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7374" y="0"/>
            <a:ext cx="1661652" cy="1750142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856DE8-6B81-8F80-2D05-E31DD21D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>
                <a:solidFill>
                  <a:schemeClr val="bg1"/>
                </a:solidFill>
              </a:rPr>
              <a:t>2.</a:t>
            </a:r>
            <a:r>
              <a:rPr lang="it-IT" sz="4800" dirty="0"/>
              <a:t> </a:t>
            </a:r>
            <a:r>
              <a:rPr lang="it-IT" sz="4800" u="sng" dirty="0"/>
              <a:t>Ha le specifiche richieste?</a:t>
            </a:r>
            <a:endParaRPr lang="it-IT" u="sng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31C620-654D-CA08-B240-C8E6ADCCD3EF}"/>
              </a:ext>
            </a:extLst>
          </p:cNvPr>
          <p:cNvSpPr txBox="1"/>
          <p:nvPr/>
        </p:nvSpPr>
        <p:spPr>
          <a:xfrm flipH="1">
            <a:off x="1669026" y="1321356"/>
            <a:ext cx="386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 Aspetto Generale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5E47BF-D661-A311-3ACD-7EF78012F789}"/>
              </a:ext>
            </a:extLst>
          </p:cNvPr>
          <p:cNvSpPr txBox="1"/>
          <p:nvPr/>
        </p:nvSpPr>
        <p:spPr>
          <a:xfrm>
            <a:off x="639096" y="2055813"/>
            <a:ext cx="6440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-&gt; </a:t>
            </a:r>
            <a:r>
              <a:rPr lang="it-IT" sz="2000" b="1" dirty="0">
                <a:solidFill>
                  <a:schemeClr val="bg1">
                    <a:lumMod val="50000"/>
                  </a:schemeClr>
                </a:solidFill>
              </a:rPr>
              <a:t>Header</a:t>
            </a:r>
            <a:r>
              <a:rPr lang="it-IT" sz="2000" dirty="0"/>
              <a:t> </a:t>
            </a:r>
            <a:r>
              <a:rPr lang="it-IT" sz="2000" b="0" i="0" dirty="0">
                <a:solidFill>
                  <a:srgbClr val="737373"/>
                </a:solidFill>
                <a:effectLst/>
                <a:latin typeface="Times New Roman" panose="02020603050405020304" pitchFamily="18" charset="0"/>
              </a:rPr>
              <a:t>con il titolo della pagina e un’immagine di sfondo</a:t>
            </a:r>
            <a:endParaRPr lang="it-IT" sz="20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F24BF39-47F0-C2CE-441A-49D6E4A6A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2" b="55320"/>
          <a:stretch/>
        </p:blipFill>
        <p:spPr>
          <a:xfrm>
            <a:off x="1859303" y="2821048"/>
            <a:ext cx="3486966" cy="2209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4310E97-A142-2D08-31F9-37CE8F78B811}"/>
              </a:ext>
            </a:extLst>
          </p:cNvPr>
          <p:cNvSpPr txBox="1"/>
          <p:nvPr/>
        </p:nvSpPr>
        <p:spPr>
          <a:xfrm>
            <a:off x="3117832" y="2531447"/>
            <a:ext cx="96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Header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84BF812-BED3-3081-0671-05A131ADFFFF}"/>
              </a:ext>
            </a:extLst>
          </p:cNvPr>
          <p:cNvSpPr txBox="1"/>
          <p:nvPr/>
        </p:nvSpPr>
        <p:spPr>
          <a:xfrm>
            <a:off x="8390258" y="5898031"/>
            <a:ext cx="126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Codice CSS</a:t>
            </a: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BCEBD8A-153A-1B21-2CBE-8365B475A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639" y="2334699"/>
            <a:ext cx="3767481" cy="3563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E03E79-787F-7B2A-4B7A-11D7204B5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56" y="5620033"/>
            <a:ext cx="4513162" cy="64733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C1075FA-E22C-0E8E-250D-4CC66E06D458}"/>
              </a:ext>
            </a:extLst>
          </p:cNvPr>
          <p:cNvSpPr txBox="1"/>
          <p:nvPr/>
        </p:nvSpPr>
        <p:spPr>
          <a:xfrm flipH="1">
            <a:off x="2870830" y="5319779"/>
            <a:ext cx="215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Codice HTML</a:t>
            </a:r>
          </a:p>
        </p:txBody>
      </p:sp>
    </p:spTree>
    <p:extLst>
      <p:ext uri="{BB962C8B-B14F-4D97-AF65-F5344CB8AC3E}">
        <p14:creationId xmlns:p14="http://schemas.microsoft.com/office/powerpoint/2010/main" val="4278693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43498B67-8D1C-C172-F244-B37EA8E0A52F}"/>
              </a:ext>
            </a:extLst>
          </p:cNvPr>
          <p:cNvSpPr/>
          <p:nvPr/>
        </p:nvSpPr>
        <p:spPr>
          <a:xfrm>
            <a:off x="1072486" y="4358307"/>
            <a:ext cx="5231833" cy="18286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Parallelogramma 3">
            <a:extLst>
              <a:ext uri="{FF2B5EF4-FFF2-40B4-BE49-F238E27FC236}">
                <a16:creationId xmlns:a16="http://schemas.microsoft.com/office/drawing/2014/main" id="{44096AD8-8CF6-5F20-945B-1EF1F1C85B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7374" y="0"/>
            <a:ext cx="1661652" cy="1750142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856DE8-6B81-8F80-2D05-E31DD21D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>
                <a:solidFill>
                  <a:schemeClr val="bg1"/>
                </a:solidFill>
              </a:rPr>
              <a:t>2.</a:t>
            </a:r>
            <a:r>
              <a:rPr lang="it-IT" sz="4800" dirty="0"/>
              <a:t> </a:t>
            </a:r>
            <a:r>
              <a:rPr lang="it-IT" sz="4800" u="sng" dirty="0"/>
              <a:t>Ha le specifiche richieste?</a:t>
            </a:r>
            <a:endParaRPr lang="it-IT" u="sng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31C620-654D-CA08-B240-C8E6ADCCD3EF}"/>
              </a:ext>
            </a:extLst>
          </p:cNvPr>
          <p:cNvSpPr txBox="1"/>
          <p:nvPr/>
        </p:nvSpPr>
        <p:spPr>
          <a:xfrm flipH="1">
            <a:off x="1669026" y="1321356"/>
            <a:ext cx="386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 Aspetto Generale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F7F983B-B79E-5482-92F5-39D83D6C8B2E}"/>
              </a:ext>
            </a:extLst>
          </p:cNvPr>
          <p:cNvSpPr txBox="1"/>
          <p:nvPr/>
        </p:nvSpPr>
        <p:spPr>
          <a:xfrm>
            <a:off x="876300" y="2060042"/>
            <a:ext cx="1043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rgbClr val="737373"/>
                </a:solidFill>
                <a:effectLst/>
                <a:latin typeface="Times New Roman" panose="02020603050405020304" pitchFamily="18" charset="0"/>
              </a:rPr>
              <a:t>un </a:t>
            </a:r>
            <a:r>
              <a:rPr lang="it-IT" b="1" i="0" dirty="0">
                <a:solidFill>
                  <a:srgbClr val="737373"/>
                </a:solidFill>
                <a:effectLst/>
                <a:latin typeface="Times New Roman" panose="02020603050405020304" pitchFamily="18" charset="0"/>
              </a:rPr>
              <a:t>menù di navigazione</a:t>
            </a:r>
            <a:r>
              <a:rPr lang="it-IT" b="0" i="0" dirty="0">
                <a:solidFill>
                  <a:srgbClr val="737373"/>
                </a:solidFill>
                <a:effectLst/>
                <a:latin typeface="Times New Roman" panose="02020603050405020304" pitchFamily="18" charset="0"/>
              </a:rPr>
              <a:t>, disposto orizzontalmente in alto o verticalmente a lato, contenente dei link alle altre sezioni del sito </a:t>
            </a:r>
            <a:r>
              <a:rPr lang="it-IT" sz="1600" b="0" i="0" dirty="0">
                <a:solidFill>
                  <a:srgbClr val="737373"/>
                </a:solidFill>
                <a:effectLst/>
                <a:latin typeface="Times New Roman" panose="02020603050405020304" pitchFamily="18" charset="0"/>
              </a:rPr>
              <a:t>(non è necessario che le pagine a cui fanno riferimento i link esistano)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706E52D-BF5E-4B9C-60CA-8D3ADE79C07F}"/>
              </a:ext>
            </a:extLst>
          </p:cNvPr>
          <p:cNvSpPr txBox="1"/>
          <p:nvPr/>
        </p:nvSpPr>
        <p:spPr>
          <a:xfrm>
            <a:off x="630493" y="2055813"/>
            <a:ext cx="49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-&gt;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936088C-A507-F134-1E7F-9B7FF53CD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" b="89719"/>
          <a:stretch/>
        </p:blipFill>
        <p:spPr>
          <a:xfrm>
            <a:off x="1122106" y="3532340"/>
            <a:ext cx="3494990" cy="508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54A54DD-BA63-E500-2C1D-793B80664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795" y="2546662"/>
            <a:ext cx="2244200" cy="3683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9E9D20-3359-2AA0-BA08-EEA959094787}"/>
              </a:ext>
            </a:extLst>
          </p:cNvPr>
          <p:cNvSpPr txBox="1"/>
          <p:nvPr/>
        </p:nvSpPr>
        <p:spPr>
          <a:xfrm>
            <a:off x="1122106" y="3163008"/>
            <a:ext cx="224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Menù di navigazione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EAC73E5-DC9A-868A-6BA0-9D9EE5347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74" y="5610456"/>
            <a:ext cx="5028058" cy="508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3D4FFF-2689-1DA4-7053-DDA02F8F1004}"/>
              </a:ext>
            </a:extLst>
          </p:cNvPr>
          <p:cNvSpPr txBox="1"/>
          <p:nvPr/>
        </p:nvSpPr>
        <p:spPr>
          <a:xfrm>
            <a:off x="1128638" y="4410127"/>
            <a:ext cx="5073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Inserendo «l’hover» riesco a cambiare il colore di sfondo dei ‘pulsantini’ da Blue a Yellow, ed inserendo l’opzione ‘cursor’ riesco a cambiare il cursore da ‘freccia’ a ‘mano che indica’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7436F61-A958-B803-3D83-A306F44AF5F6}"/>
              </a:ext>
            </a:extLst>
          </p:cNvPr>
          <p:cNvSpPr txBox="1"/>
          <p:nvPr/>
        </p:nvSpPr>
        <p:spPr>
          <a:xfrm>
            <a:off x="9059644" y="6229967"/>
            <a:ext cx="12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Codice CSS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D965C02F-F89C-5EB3-92A9-616E9282D075}"/>
              </a:ext>
            </a:extLst>
          </p:cNvPr>
          <p:cNvCxnSpPr>
            <a:cxnSpLocks/>
          </p:cNvCxnSpPr>
          <p:nvPr/>
        </p:nvCxnSpPr>
        <p:spPr>
          <a:xfrm flipH="1" flipV="1">
            <a:off x="7859210" y="3429000"/>
            <a:ext cx="885463" cy="355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id="{244B4780-2377-188D-ABD3-0D6CD06543AF}"/>
              </a:ext>
            </a:extLst>
          </p:cNvPr>
          <p:cNvSpPr/>
          <p:nvPr/>
        </p:nvSpPr>
        <p:spPr>
          <a:xfrm>
            <a:off x="6007261" y="2966801"/>
            <a:ext cx="1851949" cy="10313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 questo comando mi sono fissato la Navbar in alto</a:t>
            </a:r>
          </a:p>
        </p:txBody>
      </p:sp>
    </p:spTree>
    <p:extLst>
      <p:ext uri="{BB962C8B-B14F-4D97-AF65-F5344CB8AC3E}">
        <p14:creationId xmlns:p14="http://schemas.microsoft.com/office/powerpoint/2010/main" val="1747169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3">
            <a:extLst>
              <a:ext uri="{FF2B5EF4-FFF2-40B4-BE49-F238E27FC236}">
                <a16:creationId xmlns:a16="http://schemas.microsoft.com/office/drawing/2014/main" id="{44096AD8-8CF6-5F20-945B-1EF1F1C85B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7374" y="0"/>
            <a:ext cx="1661652" cy="1750142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856DE8-6B81-8F80-2D05-E31DD21D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>
                <a:solidFill>
                  <a:schemeClr val="bg1"/>
                </a:solidFill>
              </a:rPr>
              <a:t>2.</a:t>
            </a:r>
            <a:r>
              <a:rPr lang="it-IT" sz="4800" dirty="0"/>
              <a:t> </a:t>
            </a:r>
            <a:r>
              <a:rPr lang="it-IT" sz="4800" u="sng" dirty="0"/>
              <a:t>Ha le specifiche richieste?</a:t>
            </a:r>
            <a:endParaRPr lang="it-IT" u="sng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31C620-654D-CA08-B240-C8E6ADCCD3EF}"/>
              </a:ext>
            </a:extLst>
          </p:cNvPr>
          <p:cNvSpPr txBox="1"/>
          <p:nvPr/>
        </p:nvSpPr>
        <p:spPr>
          <a:xfrm flipH="1">
            <a:off x="1669026" y="1321356"/>
            <a:ext cx="386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 Aspetto Generale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5E47BF-D661-A311-3ACD-7EF78012F789}"/>
              </a:ext>
            </a:extLst>
          </p:cNvPr>
          <p:cNvSpPr txBox="1"/>
          <p:nvPr/>
        </p:nvSpPr>
        <p:spPr>
          <a:xfrm>
            <a:off x="639095" y="2055813"/>
            <a:ext cx="10515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-&gt; </a:t>
            </a:r>
            <a:r>
              <a:rPr lang="it-IT" sz="2000" b="0" i="0" dirty="0">
                <a:solidFill>
                  <a:srgbClr val="737373"/>
                </a:solidFill>
                <a:effectLst/>
                <a:latin typeface="Times New Roman" panose="02020603050405020304" pitchFamily="18" charset="0"/>
              </a:rPr>
              <a:t>una sezione di </a:t>
            </a:r>
            <a:r>
              <a:rPr lang="it-IT" sz="2000" b="1" i="0" dirty="0">
                <a:solidFill>
                  <a:srgbClr val="737373"/>
                </a:solidFill>
                <a:effectLst/>
                <a:latin typeface="Times New Roman" panose="02020603050405020304" pitchFamily="18" charset="0"/>
              </a:rPr>
              <a:t>contenuti</a:t>
            </a:r>
            <a:r>
              <a:rPr lang="it-IT" sz="2000" b="0" i="0" dirty="0">
                <a:solidFill>
                  <a:srgbClr val="737373"/>
                </a:solidFill>
                <a:effectLst/>
                <a:latin typeface="Times New Roman" panose="02020603050405020304" pitchFamily="18" charset="0"/>
              </a:rPr>
              <a:t>, che rappresenta il corpo principale della pagina. Questa sezione dovrà essere a sua volta divisa in “blocchi” di informazione</a:t>
            </a:r>
            <a:endParaRPr lang="it-IT" sz="2000" u="sng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4310E97-A142-2D08-31F9-37CE8F78B811}"/>
              </a:ext>
            </a:extLst>
          </p:cNvPr>
          <p:cNvSpPr txBox="1"/>
          <p:nvPr/>
        </p:nvSpPr>
        <p:spPr>
          <a:xfrm>
            <a:off x="2209801" y="6079644"/>
            <a:ext cx="96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Article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84BF812-BED3-3081-0671-05A131ADFFFF}"/>
              </a:ext>
            </a:extLst>
          </p:cNvPr>
          <p:cNvSpPr txBox="1"/>
          <p:nvPr/>
        </p:nvSpPr>
        <p:spPr>
          <a:xfrm>
            <a:off x="9393295" y="5296811"/>
            <a:ext cx="134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Codice CSS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2834DD8-1CA0-C896-3D7A-4A4679DEDE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" t="24652"/>
          <a:stretch/>
        </p:blipFill>
        <p:spPr>
          <a:xfrm>
            <a:off x="1222240" y="3137268"/>
            <a:ext cx="2742814" cy="2938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F9FB07F7-9302-7D4A-8E1E-99E55686A74E}"/>
              </a:ext>
            </a:extLst>
          </p:cNvPr>
          <p:cNvSpPr/>
          <p:nvPr/>
        </p:nvSpPr>
        <p:spPr>
          <a:xfrm>
            <a:off x="4550780" y="3209103"/>
            <a:ext cx="3090440" cy="184903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Ho inserito una parte Article che rappresenta il corpo principale della pagina, in cui sono contenuti tutti i ‘Blocchi’ di informazione </a:t>
            </a:r>
            <a:r>
              <a:rPr lang="it-IT" sz="1600" dirty="0"/>
              <a:t>(tot. Blocchi: 5). </a:t>
            </a:r>
            <a:r>
              <a:rPr lang="it-IT" dirty="0"/>
              <a:t>Il colore lo eredita dal ‘Body’</a:t>
            </a: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AE4BED-41A2-5E90-301D-5FDA110639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91" b="64708"/>
          <a:stretch/>
        </p:blipFill>
        <p:spPr>
          <a:xfrm>
            <a:off x="8341404" y="3314690"/>
            <a:ext cx="3445047" cy="203191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0D3B234-D280-3EFB-1D53-FC0740A51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33" y="5712621"/>
            <a:ext cx="2636748" cy="22862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90BA1E8-68E9-9727-A072-9441A77EBDF4}"/>
              </a:ext>
            </a:extLst>
          </p:cNvPr>
          <p:cNvSpPr txBox="1"/>
          <p:nvPr/>
        </p:nvSpPr>
        <p:spPr>
          <a:xfrm flipH="1">
            <a:off x="4863533" y="5424905"/>
            <a:ext cx="164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Codice HTML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D8328A69-52CF-39C9-6714-4C22D28FE60B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7500281" y="3808071"/>
            <a:ext cx="841122" cy="201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446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3">
            <a:extLst>
              <a:ext uri="{FF2B5EF4-FFF2-40B4-BE49-F238E27FC236}">
                <a16:creationId xmlns:a16="http://schemas.microsoft.com/office/drawing/2014/main" id="{44096AD8-8CF6-5F20-945B-1EF1F1C85B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7374" y="0"/>
            <a:ext cx="1661652" cy="1750142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856DE8-6B81-8F80-2D05-E31DD21D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>
                <a:solidFill>
                  <a:schemeClr val="bg1"/>
                </a:solidFill>
              </a:rPr>
              <a:t>2.</a:t>
            </a:r>
            <a:r>
              <a:rPr lang="it-IT" sz="4800" dirty="0"/>
              <a:t> </a:t>
            </a:r>
            <a:r>
              <a:rPr lang="it-IT" sz="4800" u="sng" dirty="0"/>
              <a:t>Ha le specifiche richieste?</a:t>
            </a:r>
            <a:endParaRPr lang="it-IT" u="sng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31C620-654D-CA08-B240-C8E6ADCCD3EF}"/>
              </a:ext>
            </a:extLst>
          </p:cNvPr>
          <p:cNvSpPr txBox="1"/>
          <p:nvPr/>
        </p:nvSpPr>
        <p:spPr>
          <a:xfrm flipH="1">
            <a:off x="1669026" y="1321356"/>
            <a:ext cx="386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 Aspetto Generale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5E47BF-D661-A311-3ACD-7EF78012F789}"/>
              </a:ext>
            </a:extLst>
          </p:cNvPr>
          <p:cNvSpPr txBox="1"/>
          <p:nvPr/>
        </p:nvSpPr>
        <p:spPr>
          <a:xfrm>
            <a:off x="639095" y="2055813"/>
            <a:ext cx="10515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-&gt; </a:t>
            </a:r>
            <a:r>
              <a:rPr lang="it-IT" sz="2000" b="0" i="0" dirty="0">
                <a:solidFill>
                  <a:srgbClr val="737373"/>
                </a:solidFill>
                <a:effectLst/>
                <a:latin typeface="Times New Roman" panose="02020603050405020304" pitchFamily="18" charset="0"/>
              </a:rPr>
              <a:t>una sezione di </a:t>
            </a:r>
            <a:r>
              <a:rPr lang="it-IT" sz="2000" b="1" i="0" dirty="0">
                <a:solidFill>
                  <a:srgbClr val="737373"/>
                </a:solidFill>
                <a:effectLst/>
                <a:latin typeface="Times New Roman" panose="02020603050405020304" pitchFamily="18" charset="0"/>
              </a:rPr>
              <a:t>contenuti</a:t>
            </a:r>
            <a:r>
              <a:rPr lang="it-IT" sz="2000" b="0" i="0" dirty="0">
                <a:solidFill>
                  <a:srgbClr val="737373"/>
                </a:solidFill>
                <a:effectLst/>
                <a:latin typeface="Times New Roman" panose="02020603050405020304" pitchFamily="18" charset="0"/>
              </a:rPr>
              <a:t>, che rappresenta il corpo principale della pagina. Questa sezione dovrà essere a sua volta divisa in “blocchi” di informazione</a:t>
            </a:r>
            <a:endParaRPr lang="it-IT" sz="2000" u="sng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4310E97-A142-2D08-31F9-37CE8F78B811}"/>
              </a:ext>
            </a:extLst>
          </p:cNvPr>
          <p:cNvSpPr txBox="1"/>
          <p:nvPr/>
        </p:nvSpPr>
        <p:spPr>
          <a:xfrm>
            <a:off x="838200" y="4825126"/>
            <a:ext cx="153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Codice HTML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84BF812-BED3-3081-0671-05A131ADFFFF}"/>
              </a:ext>
            </a:extLst>
          </p:cNvPr>
          <p:cNvSpPr txBox="1"/>
          <p:nvPr/>
        </p:nvSpPr>
        <p:spPr>
          <a:xfrm>
            <a:off x="8893060" y="5793674"/>
            <a:ext cx="139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Codice CSS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A8BF6C2-96CB-FEFF-8A2B-CCACA7B698B5}"/>
              </a:ext>
            </a:extLst>
          </p:cNvPr>
          <p:cNvSpPr/>
          <p:nvPr/>
        </p:nvSpPr>
        <p:spPr>
          <a:xfrm>
            <a:off x="701452" y="3069370"/>
            <a:ext cx="2569580" cy="14584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Dentro l’</a:t>
            </a:r>
            <a:r>
              <a:rPr lang="it-IT" dirty="0" err="1"/>
              <a:t>Article</a:t>
            </a:r>
            <a:r>
              <a:rPr lang="it-IT" dirty="0"/>
              <a:t> ho inoltre inserito uno spazio dedicato alla foto profilo, il nome e cognome ed una piccola descrizione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360063E1-86C8-4388-BE40-9A03250E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9" r="-521"/>
          <a:stretch/>
        </p:blipFill>
        <p:spPr>
          <a:xfrm>
            <a:off x="7994440" y="3128824"/>
            <a:ext cx="3196378" cy="2664850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C8A79A7-1D39-6B80-667A-7A7845F536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8" t="38596" r="34087" b="40138"/>
          <a:stretch/>
        </p:blipFill>
        <p:spPr>
          <a:xfrm>
            <a:off x="4544220" y="2971159"/>
            <a:ext cx="1984651" cy="1875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E4395B8F-5C1A-1886-4D0A-4D4158CBA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65505"/>
            <a:ext cx="4315706" cy="938002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8277CB4-F395-9B6B-7379-4FD5535A0A8E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3271032" y="3798575"/>
            <a:ext cx="1273188" cy="11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758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3">
            <a:extLst>
              <a:ext uri="{FF2B5EF4-FFF2-40B4-BE49-F238E27FC236}">
                <a16:creationId xmlns:a16="http://schemas.microsoft.com/office/drawing/2014/main" id="{44096AD8-8CF6-5F20-945B-1EF1F1C85B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7374" y="0"/>
            <a:ext cx="1661652" cy="1750142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856DE8-6B81-8F80-2D05-E31DD21D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>
                <a:solidFill>
                  <a:schemeClr val="bg1"/>
                </a:solidFill>
              </a:rPr>
              <a:t>2.</a:t>
            </a:r>
            <a:r>
              <a:rPr lang="it-IT" sz="4800" dirty="0"/>
              <a:t> </a:t>
            </a:r>
            <a:r>
              <a:rPr lang="it-IT" sz="4800" u="sng" dirty="0"/>
              <a:t>Ha le specifiche richieste?</a:t>
            </a:r>
            <a:endParaRPr lang="it-IT" u="sng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31C620-654D-CA08-B240-C8E6ADCCD3EF}"/>
              </a:ext>
            </a:extLst>
          </p:cNvPr>
          <p:cNvSpPr txBox="1"/>
          <p:nvPr/>
        </p:nvSpPr>
        <p:spPr>
          <a:xfrm flipH="1">
            <a:off x="1669026" y="1321356"/>
            <a:ext cx="386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 Aspetto Generale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5E47BF-D661-A311-3ACD-7EF78012F789}"/>
              </a:ext>
            </a:extLst>
          </p:cNvPr>
          <p:cNvSpPr txBox="1"/>
          <p:nvPr/>
        </p:nvSpPr>
        <p:spPr>
          <a:xfrm>
            <a:off x="639095" y="2055813"/>
            <a:ext cx="10515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-&gt; </a:t>
            </a:r>
            <a:r>
              <a:rPr lang="it-IT" sz="2000" b="0" i="0" dirty="0">
                <a:solidFill>
                  <a:srgbClr val="737373"/>
                </a:solidFill>
                <a:effectLst/>
                <a:latin typeface="Times New Roman" panose="02020603050405020304" pitchFamily="18" charset="0"/>
              </a:rPr>
              <a:t>una sezione di </a:t>
            </a:r>
            <a:r>
              <a:rPr lang="it-IT" sz="2000" b="1" i="0" dirty="0">
                <a:solidFill>
                  <a:srgbClr val="737373"/>
                </a:solidFill>
                <a:effectLst/>
                <a:latin typeface="Times New Roman" panose="02020603050405020304" pitchFamily="18" charset="0"/>
              </a:rPr>
              <a:t>contenuti</a:t>
            </a:r>
            <a:r>
              <a:rPr lang="it-IT" sz="2000" b="0" i="0" dirty="0">
                <a:solidFill>
                  <a:srgbClr val="737373"/>
                </a:solidFill>
                <a:effectLst/>
                <a:latin typeface="Times New Roman" panose="02020603050405020304" pitchFamily="18" charset="0"/>
              </a:rPr>
              <a:t>, che rappresenta il corpo principale della pagina. Questa sezione dovrà essere a sua volta divisa in “blocchi” di informazione</a:t>
            </a:r>
            <a:endParaRPr lang="it-IT" sz="2000" u="sng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4310E97-A142-2D08-31F9-37CE8F78B811}"/>
              </a:ext>
            </a:extLst>
          </p:cNvPr>
          <p:cNvSpPr txBox="1"/>
          <p:nvPr/>
        </p:nvSpPr>
        <p:spPr>
          <a:xfrm>
            <a:off x="1442231" y="5796289"/>
            <a:ext cx="165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Section</a:t>
            </a:r>
            <a:r>
              <a:rPr lang="it-IT" dirty="0"/>
              <a:t> ‘Block’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84BF812-BED3-3081-0671-05A131ADFFFF}"/>
              </a:ext>
            </a:extLst>
          </p:cNvPr>
          <p:cNvSpPr txBox="1"/>
          <p:nvPr/>
        </p:nvSpPr>
        <p:spPr>
          <a:xfrm>
            <a:off x="8717136" y="5611623"/>
            <a:ext cx="142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Codice CSS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ED1A488-F551-7138-D2BF-ACF200A68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" t="24652"/>
          <a:stretch/>
        </p:blipFill>
        <p:spPr>
          <a:xfrm>
            <a:off x="900716" y="2858150"/>
            <a:ext cx="2742814" cy="2938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145B695-1C4B-BC71-6557-53AB6D780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733" y="3528874"/>
            <a:ext cx="2911092" cy="201947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85ACA467-5C8F-B575-C755-790675B9C970}"/>
              </a:ext>
            </a:extLst>
          </p:cNvPr>
          <p:cNvSpPr/>
          <p:nvPr/>
        </p:nvSpPr>
        <p:spPr>
          <a:xfrm>
            <a:off x="4471120" y="3317481"/>
            <a:ext cx="2674022" cy="20194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Inserisco dentro le </a:t>
            </a:r>
            <a:r>
              <a:rPr lang="it-IT" dirty="0" err="1"/>
              <a:t>section</a:t>
            </a:r>
            <a:r>
              <a:rPr lang="it-IT" dirty="0"/>
              <a:t> con classe ‘Block’ i vari contenuti. Ho inserito 5 ‘Block’ per emulare la pagina di esempio</a:t>
            </a:r>
          </a:p>
        </p:txBody>
      </p:sp>
    </p:spTree>
    <p:extLst>
      <p:ext uri="{BB962C8B-B14F-4D97-AF65-F5344CB8AC3E}">
        <p14:creationId xmlns:p14="http://schemas.microsoft.com/office/powerpoint/2010/main" val="2378500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58085289-4F28-C078-C020-D8FC55091556}"/>
              </a:ext>
            </a:extLst>
          </p:cNvPr>
          <p:cNvSpPr/>
          <p:nvPr/>
        </p:nvSpPr>
        <p:spPr>
          <a:xfrm>
            <a:off x="1038816" y="4092233"/>
            <a:ext cx="4497730" cy="216967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Parallelogramma 3">
            <a:extLst>
              <a:ext uri="{FF2B5EF4-FFF2-40B4-BE49-F238E27FC236}">
                <a16:creationId xmlns:a16="http://schemas.microsoft.com/office/drawing/2014/main" id="{44096AD8-8CF6-5F20-945B-1EF1F1C85B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7374" y="0"/>
            <a:ext cx="1661652" cy="1750142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856DE8-6B81-8F80-2D05-E31DD21D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>
                <a:solidFill>
                  <a:schemeClr val="bg1"/>
                </a:solidFill>
              </a:rPr>
              <a:t>2.</a:t>
            </a:r>
            <a:r>
              <a:rPr lang="it-IT" sz="4800" dirty="0"/>
              <a:t> </a:t>
            </a:r>
            <a:r>
              <a:rPr lang="it-IT" sz="4800" u="sng" dirty="0"/>
              <a:t>Ha le specifiche richieste?</a:t>
            </a:r>
            <a:endParaRPr lang="it-IT" u="sng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31C620-654D-CA08-B240-C8E6ADCCD3EF}"/>
              </a:ext>
            </a:extLst>
          </p:cNvPr>
          <p:cNvSpPr txBox="1"/>
          <p:nvPr/>
        </p:nvSpPr>
        <p:spPr>
          <a:xfrm flipH="1">
            <a:off x="1669026" y="1321356"/>
            <a:ext cx="386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 Aspetto Generale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5E47BF-D661-A311-3ACD-7EF78012F789}"/>
              </a:ext>
            </a:extLst>
          </p:cNvPr>
          <p:cNvSpPr txBox="1"/>
          <p:nvPr/>
        </p:nvSpPr>
        <p:spPr>
          <a:xfrm>
            <a:off x="639095" y="2055813"/>
            <a:ext cx="10515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-&gt; </a:t>
            </a:r>
            <a:r>
              <a:rPr lang="it-IT" sz="2000" b="0" i="0" dirty="0">
                <a:solidFill>
                  <a:srgbClr val="737373"/>
                </a:solidFill>
                <a:effectLst/>
                <a:latin typeface="Times New Roman" panose="02020603050405020304" pitchFamily="18" charset="0"/>
              </a:rPr>
              <a:t>un </a:t>
            </a:r>
            <a:r>
              <a:rPr lang="it-IT" sz="2000" b="1" dirty="0">
                <a:solidFill>
                  <a:srgbClr val="737373"/>
                </a:solidFill>
                <a:latin typeface="Times New Roman" panose="02020603050405020304" pitchFamily="18" charset="0"/>
              </a:rPr>
              <a:t>F</a:t>
            </a:r>
            <a:r>
              <a:rPr lang="it-IT" sz="2000" b="1" i="0" dirty="0">
                <a:solidFill>
                  <a:srgbClr val="737373"/>
                </a:solidFill>
                <a:effectLst/>
                <a:latin typeface="Times New Roman" panose="02020603050405020304" pitchFamily="18" charset="0"/>
              </a:rPr>
              <a:t>ooter</a:t>
            </a:r>
            <a:r>
              <a:rPr lang="it-IT" sz="2000" b="0" i="0" dirty="0">
                <a:solidFill>
                  <a:srgbClr val="737373"/>
                </a:solidFill>
                <a:effectLst/>
                <a:latin typeface="Times New Roman" panose="02020603050405020304" pitchFamily="18" charset="0"/>
              </a:rPr>
              <a:t> che contiene informazioni sulla pagina (tra cui nome, cognome, matricola).</a:t>
            </a:r>
          </a:p>
          <a:p>
            <a:endParaRPr lang="it-IT" sz="2000" u="sng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4310E97-A142-2D08-31F9-37CE8F78B811}"/>
              </a:ext>
            </a:extLst>
          </p:cNvPr>
          <p:cNvSpPr txBox="1"/>
          <p:nvPr/>
        </p:nvSpPr>
        <p:spPr>
          <a:xfrm>
            <a:off x="2789365" y="2792309"/>
            <a:ext cx="96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Footer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84BF812-BED3-3081-0671-05A131ADFFFF}"/>
              </a:ext>
            </a:extLst>
          </p:cNvPr>
          <p:cNvSpPr txBox="1"/>
          <p:nvPr/>
        </p:nvSpPr>
        <p:spPr>
          <a:xfrm>
            <a:off x="8343959" y="5416533"/>
            <a:ext cx="121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Codice CSS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B0C5B8C-C06C-AC49-76C2-BFA939106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9" t="41685" r="59" b="51226"/>
          <a:stretch/>
        </p:blipFill>
        <p:spPr>
          <a:xfrm>
            <a:off x="838199" y="3190251"/>
            <a:ext cx="4872240" cy="486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3B9F757-B2D0-D27E-75B3-210236FA4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127" y="3069370"/>
            <a:ext cx="3101609" cy="2347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6ECDC02-BFEB-A30F-27D5-556114A5B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71" y="5536644"/>
            <a:ext cx="4244708" cy="617273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385566C-6947-047C-20CF-FE3E233A6816}"/>
              </a:ext>
            </a:extLst>
          </p:cNvPr>
          <p:cNvSpPr txBox="1"/>
          <p:nvPr/>
        </p:nvSpPr>
        <p:spPr>
          <a:xfrm>
            <a:off x="1153271" y="4092233"/>
            <a:ext cx="4244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Ho incluso il tag HTML "Address" nel Footer del mio sito web al fine di indicare il mio indirizzo e-mail. Inoltre, nel Footer ho seguito le indicazioni ricevute e ho inserito i campi "Nome", "Cognome" e "Matricola".</a:t>
            </a:r>
          </a:p>
        </p:txBody>
      </p:sp>
    </p:spTree>
    <p:extLst>
      <p:ext uri="{BB962C8B-B14F-4D97-AF65-F5344CB8AC3E}">
        <p14:creationId xmlns:p14="http://schemas.microsoft.com/office/powerpoint/2010/main" val="2732245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1102</Words>
  <Application>Microsoft Office PowerPoint</Application>
  <PresentationFormat>Widescreen</PresentationFormat>
  <Paragraphs>121</Paragraphs>
  <Slides>15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Arial</vt:lpstr>
      <vt:lpstr>Arial Unicode MS</vt:lpstr>
      <vt:lpstr>Calibri</vt:lpstr>
      <vt:lpstr>Calibri Light</vt:lpstr>
      <vt:lpstr>Times New Roman</vt:lpstr>
      <vt:lpstr>Tema di Office</vt:lpstr>
      <vt:lpstr>MHW1</vt:lpstr>
      <vt:lpstr>1. Come si presenta?</vt:lpstr>
      <vt:lpstr>1. Come si presenta?</vt:lpstr>
      <vt:lpstr>2. Ha le specifiche richieste?</vt:lpstr>
      <vt:lpstr>2. Ha le specifiche richieste?</vt:lpstr>
      <vt:lpstr>2. Ha le specifiche richieste?</vt:lpstr>
      <vt:lpstr>2. Ha le specifiche richieste?</vt:lpstr>
      <vt:lpstr>2. Ha le specifiche richieste?</vt:lpstr>
      <vt:lpstr>2. Ha le specifiche richieste?</vt:lpstr>
      <vt:lpstr>2. Ha le specifiche richieste?</vt:lpstr>
      <vt:lpstr>2. Ha le specifiche richieste?</vt:lpstr>
      <vt:lpstr>2. Ha le specifiche richieste?</vt:lpstr>
      <vt:lpstr>2. Ha le specifiche richieste?</vt:lpstr>
      <vt:lpstr>2. Ha le specifiche richieste?</vt:lpstr>
      <vt:lpstr>3. Altre richieste specifiche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Edoardo Cunsolo</dc:creator>
  <cp:lastModifiedBy>Edoardo Cunsolo</cp:lastModifiedBy>
  <cp:revision>8</cp:revision>
  <cp:lastPrinted>2023-03-22T17:11:39Z</cp:lastPrinted>
  <dcterms:created xsi:type="dcterms:W3CDTF">2023-03-19T07:58:01Z</dcterms:created>
  <dcterms:modified xsi:type="dcterms:W3CDTF">2023-03-23T18:01:58Z</dcterms:modified>
</cp:coreProperties>
</file>